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57"/>
  </p:notesMasterIdLst>
  <p:handoutMasterIdLst>
    <p:handoutMasterId r:id="rId58"/>
  </p:handoutMasterIdLst>
  <p:sldIdLst>
    <p:sldId id="568" r:id="rId2"/>
    <p:sldId id="569" r:id="rId3"/>
    <p:sldId id="571" r:id="rId4"/>
    <p:sldId id="570" r:id="rId5"/>
    <p:sldId id="428" r:id="rId6"/>
    <p:sldId id="464" r:id="rId7"/>
    <p:sldId id="479" r:id="rId8"/>
    <p:sldId id="465" r:id="rId9"/>
    <p:sldId id="512" r:id="rId10"/>
    <p:sldId id="513" r:id="rId11"/>
    <p:sldId id="514" r:id="rId12"/>
    <p:sldId id="515" r:id="rId13"/>
    <p:sldId id="518" r:id="rId14"/>
    <p:sldId id="519" r:id="rId15"/>
    <p:sldId id="521" r:id="rId16"/>
    <p:sldId id="522" r:id="rId17"/>
    <p:sldId id="523" r:id="rId18"/>
    <p:sldId id="524" r:id="rId19"/>
    <p:sldId id="493" r:id="rId20"/>
    <p:sldId id="526" r:id="rId21"/>
    <p:sldId id="486" r:id="rId22"/>
    <p:sldId id="496" r:id="rId23"/>
    <p:sldId id="468" r:id="rId24"/>
    <p:sldId id="469" r:id="rId25"/>
    <p:sldId id="470" r:id="rId26"/>
    <p:sldId id="551" r:id="rId27"/>
    <p:sldId id="471" r:id="rId28"/>
    <p:sldId id="510" r:id="rId29"/>
    <p:sldId id="340" r:id="rId30"/>
    <p:sldId id="424" r:id="rId31"/>
    <p:sldId id="556" r:id="rId32"/>
    <p:sldId id="558" r:id="rId33"/>
    <p:sldId id="559" r:id="rId34"/>
    <p:sldId id="549" r:id="rId35"/>
    <p:sldId id="550" r:id="rId36"/>
    <p:sldId id="552" r:id="rId37"/>
    <p:sldId id="553" r:id="rId38"/>
    <p:sldId id="474" r:id="rId39"/>
    <p:sldId id="476" r:id="rId40"/>
    <p:sldId id="482" r:id="rId41"/>
    <p:sldId id="478" r:id="rId42"/>
    <p:sldId id="561" r:id="rId43"/>
    <p:sldId id="554" r:id="rId44"/>
    <p:sldId id="555" r:id="rId45"/>
    <p:sldId id="446" r:id="rId46"/>
    <p:sldId id="503" r:id="rId47"/>
    <p:sldId id="491" r:id="rId48"/>
    <p:sldId id="501" r:id="rId49"/>
    <p:sldId id="499" r:id="rId50"/>
    <p:sldId id="562" r:id="rId51"/>
    <p:sldId id="563" r:id="rId52"/>
    <p:sldId id="566" r:id="rId53"/>
    <p:sldId id="500" r:id="rId54"/>
    <p:sldId id="567" r:id="rId55"/>
    <p:sldId id="507" r:id="rId56"/>
  </p:sldIdLst>
  <p:sldSz cx="9144000" cy="6858000" type="screen4x3"/>
  <p:notesSz cx="7099300" cy="10234613"/>
  <p:defaultTextStyle>
    <a:defPPr>
      <a:defRPr lang="en-US"/>
    </a:defPPr>
    <a:lvl1pPr algn="l" rtl="0" eaLnBrk="0" fontAlgn="base" hangingPunct="0">
      <a:spcBef>
        <a:spcPct val="0"/>
      </a:spcBef>
      <a:spcAft>
        <a:spcPct val="0"/>
      </a:spcAft>
      <a:defRPr sz="2400" kern="1200">
        <a:solidFill>
          <a:schemeClr val="tx1"/>
        </a:solidFill>
        <a:latin typeface="Times New Roman" pitchFamily="-107"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07"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07"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07"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07" charset="0"/>
        <a:ea typeface="+mn-ea"/>
        <a:cs typeface="+mn-cs"/>
      </a:defRPr>
    </a:lvl5pPr>
    <a:lvl6pPr marL="2286000" algn="l" defTabSz="914400" rtl="0" eaLnBrk="1" latinLnBrk="0" hangingPunct="1">
      <a:defRPr sz="2400" kern="1200">
        <a:solidFill>
          <a:schemeClr val="tx1"/>
        </a:solidFill>
        <a:latin typeface="Times New Roman" pitchFamily="-107" charset="0"/>
        <a:ea typeface="+mn-ea"/>
        <a:cs typeface="+mn-cs"/>
      </a:defRPr>
    </a:lvl6pPr>
    <a:lvl7pPr marL="2743200" algn="l" defTabSz="914400" rtl="0" eaLnBrk="1" latinLnBrk="0" hangingPunct="1">
      <a:defRPr sz="2400" kern="1200">
        <a:solidFill>
          <a:schemeClr val="tx1"/>
        </a:solidFill>
        <a:latin typeface="Times New Roman" pitchFamily="-107" charset="0"/>
        <a:ea typeface="+mn-ea"/>
        <a:cs typeface="+mn-cs"/>
      </a:defRPr>
    </a:lvl7pPr>
    <a:lvl8pPr marL="3200400" algn="l" defTabSz="914400" rtl="0" eaLnBrk="1" latinLnBrk="0" hangingPunct="1">
      <a:defRPr sz="2400" kern="1200">
        <a:solidFill>
          <a:schemeClr val="tx1"/>
        </a:solidFill>
        <a:latin typeface="Times New Roman" pitchFamily="-107" charset="0"/>
        <a:ea typeface="+mn-ea"/>
        <a:cs typeface="+mn-cs"/>
      </a:defRPr>
    </a:lvl8pPr>
    <a:lvl9pPr marL="3657600" algn="l" defTabSz="914400" rtl="0" eaLnBrk="1" latinLnBrk="0" hangingPunct="1">
      <a:defRPr sz="2400" kern="1200">
        <a:solidFill>
          <a:schemeClr val="tx1"/>
        </a:solidFill>
        <a:latin typeface="Times New Roman" pitchFamily="-107"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00"/>
    <a:srgbClr val="000000"/>
    <a:srgbClr val="FFFFCC"/>
    <a:srgbClr val="FF6600"/>
    <a:srgbClr val="FF0000"/>
    <a:srgbClr val="27C62B"/>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29337" autoAdjust="0"/>
    <p:restoredTop sz="94660"/>
  </p:normalViewPr>
  <p:slideViewPr>
    <p:cSldViewPr>
      <p:cViewPr>
        <p:scale>
          <a:sx n="75" d="100"/>
          <a:sy n="75" d="100"/>
        </p:scale>
        <p:origin x="-2574" y="-4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388"/>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6122" tIns="48061" rIns="96122" bIns="48061" numCol="1" anchor="t" anchorCtr="0" compatLnSpc="1">
            <a:prstTxWarp prst="textNoShape">
              <a:avLst/>
            </a:prstTxWarp>
          </a:bodyPr>
          <a:lstStyle>
            <a:lvl1pPr defTabSz="960438">
              <a:defRPr sz="1300">
                <a:latin typeface="Times New Roman" pitchFamily="18" charset="0"/>
              </a:defRPr>
            </a:lvl1pPr>
          </a:lstStyle>
          <a:p>
            <a:pPr>
              <a:defRPr/>
            </a:pPr>
            <a:endParaRPr lang="en-ZA"/>
          </a:p>
        </p:txBody>
      </p:sp>
      <p:sp>
        <p:nvSpPr>
          <p:cNvPr id="177155" name="Rectangle 3"/>
          <p:cNvSpPr>
            <a:spLocks noGrp="1" noChangeArrowheads="1"/>
          </p:cNvSpPr>
          <p:nvPr>
            <p:ph type="dt" sz="quarter" idx="1"/>
          </p:nvPr>
        </p:nvSpPr>
        <p:spPr bwMode="auto">
          <a:xfrm>
            <a:off x="4022725" y="0"/>
            <a:ext cx="3074988" cy="511175"/>
          </a:xfrm>
          <a:prstGeom prst="rect">
            <a:avLst/>
          </a:prstGeom>
          <a:noFill/>
          <a:ln w="9525">
            <a:noFill/>
            <a:miter lim="800000"/>
            <a:headEnd/>
            <a:tailEnd/>
          </a:ln>
          <a:effectLst/>
        </p:spPr>
        <p:txBody>
          <a:bodyPr vert="horz" wrap="square" lIns="96122" tIns="48061" rIns="96122" bIns="48061" numCol="1" anchor="t" anchorCtr="0" compatLnSpc="1">
            <a:prstTxWarp prst="textNoShape">
              <a:avLst/>
            </a:prstTxWarp>
          </a:bodyPr>
          <a:lstStyle>
            <a:lvl1pPr algn="r" defTabSz="960438">
              <a:defRPr sz="1300">
                <a:latin typeface="Times New Roman" pitchFamily="18" charset="0"/>
              </a:defRPr>
            </a:lvl1pPr>
          </a:lstStyle>
          <a:p>
            <a:pPr>
              <a:defRPr/>
            </a:pPr>
            <a:endParaRPr lang="en-ZA"/>
          </a:p>
        </p:txBody>
      </p:sp>
      <p:sp>
        <p:nvSpPr>
          <p:cNvPr id="177156" name="Rectangle 4"/>
          <p:cNvSpPr>
            <a:spLocks noGrp="1" noChangeArrowheads="1"/>
          </p:cNvSpPr>
          <p:nvPr>
            <p:ph type="ftr" sz="quarter" idx="2"/>
          </p:nvPr>
        </p:nvSpPr>
        <p:spPr bwMode="auto">
          <a:xfrm>
            <a:off x="0" y="9721850"/>
            <a:ext cx="3074988" cy="511175"/>
          </a:xfrm>
          <a:prstGeom prst="rect">
            <a:avLst/>
          </a:prstGeom>
          <a:noFill/>
          <a:ln w="9525">
            <a:noFill/>
            <a:miter lim="800000"/>
            <a:headEnd/>
            <a:tailEnd/>
          </a:ln>
          <a:effectLst/>
        </p:spPr>
        <p:txBody>
          <a:bodyPr vert="horz" wrap="square" lIns="96122" tIns="48061" rIns="96122" bIns="48061" numCol="1" anchor="b" anchorCtr="0" compatLnSpc="1">
            <a:prstTxWarp prst="textNoShape">
              <a:avLst/>
            </a:prstTxWarp>
          </a:bodyPr>
          <a:lstStyle>
            <a:lvl1pPr defTabSz="960438">
              <a:defRPr sz="1300">
                <a:latin typeface="Times New Roman" pitchFamily="18" charset="0"/>
              </a:defRPr>
            </a:lvl1pPr>
          </a:lstStyle>
          <a:p>
            <a:pPr>
              <a:defRPr/>
            </a:pPr>
            <a:endParaRPr lang="en-ZA"/>
          </a:p>
        </p:txBody>
      </p:sp>
      <p:sp>
        <p:nvSpPr>
          <p:cNvPr id="177157" name="Rectangle 5"/>
          <p:cNvSpPr>
            <a:spLocks noGrp="1" noChangeArrowheads="1"/>
          </p:cNvSpPr>
          <p:nvPr>
            <p:ph type="sldNum" sz="quarter" idx="3"/>
          </p:nvPr>
        </p:nvSpPr>
        <p:spPr bwMode="auto">
          <a:xfrm>
            <a:off x="4022725" y="9721850"/>
            <a:ext cx="3074988" cy="511175"/>
          </a:xfrm>
          <a:prstGeom prst="rect">
            <a:avLst/>
          </a:prstGeom>
          <a:noFill/>
          <a:ln w="9525">
            <a:noFill/>
            <a:miter lim="800000"/>
            <a:headEnd/>
            <a:tailEnd/>
          </a:ln>
          <a:effectLst/>
        </p:spPr>
        <p:txBody>
          <a:bodyPr vert="horz" wrap="square" lIns="96122" tIns="48061" rIns="96122" bIns="48061" numCol="1" anchor="b" anchorCtr="0" compatLnSpc="1">
            <a:prstTxWarp prst="textNoShape">
              <a:avLst/>
            </a:prstTxWarp>
          </a:bodyPr>
          <a:lstStyle>
            <a:lvl1pPr algn="r" defTabSz="960438">
              <a:defRPr sz="1300">
                <a:latin typeface="Times New Roman" pitchFamily="18" charset="0"/>
              </a:defRPr>
            </a:lvl1pPr>
          </a:lstStyle>
          <a:p>
            <a:pPr>
              <a:defRPr/>
            </a:pPr>
            <a:fld id="{ECF0D787-31DF-44C0-9111-165BE99A96D1}" type="slidenum">
              <a:rPr lang="en-ZA"/>
              <a:pPr>
                <a:defRPr/>
              </a:pPr>
              <a:t>‹#›</a:t>
            </a:fld>
            <a:endParaRPr lang="en-ZA"/>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6122" tIns="48061" rIns="96122" bIns="48061" numCol="1" anchor="t" anchorCtr="0" compatLnSpc="1">
            <a:prstTxWarp prst="textNoShape">
              <a:avLst/>
            </a:prstTxWarp>
          </a:bodyPr>
          <a:lstStyle>
            <a:lvl1pPr defTabSz="960438">
              <a:defRPr sz="1300">
                <a:latin typeface="Times New Roman" pitchFamily="18" charset="0"/>
              </a:defRPr>
            </a:lvl1pPr>
          </a:lstStyle>
          <a:p>
            <a:pPr>
              <a:defRPr/>
            </a:pPr>
            <a:endParaRPr lang="en-ZA"/>
          </a:p>
        </p:txBody>
      </p:sp>
      <p:sp>
        <p:nvSpPr>
          <p:cNvPr id="121859" name="Rectangle 3"/>
          <p:cNvSpPr>
            <a:spLocks noGrp="1" noChangeArrowheads="1"/>
          </p:cNvSpPr>
          <p:nvPr>
            <p:ph type="dt" idx="1"/>
          </p:nvPr>
        </p:nvSpPr>
        <p:spPr bwMode="auto">
          <a:xfrm>
            <a:off x="4022725" y="0"/>
            <a:ext cx="3074988" cy="511175"/>
          </a:xfrm>
          <a:prstGeom prst="rect">
            <a:avLst/>
          </a:prstGeom>
          <a:noFill/>
          <a:ln w="9525">
            <a:noFill/>
            <a:miter lim="800000"/>
            <a:headEnd/>
            <a:tailEnd/>
          </a:ln>
          <a:effectLst/>
        </p:spPr>
        <p:txBody>
          <a:bodyPr vert="horz" wrap="square" lIns="96122" tIns="48061" rIns="96122" bIns="48061" numCol="1" anchor="t" anchorCtr="0" compatLnSpc="1">
            <a:prstTxWarp prst="textNoShape">
              <a:avLst/>
            </a:prstTxWarp>
          </a:bodyPr>
          <a:lstStyle>
            <a:lvl1pPr algn="r" defTabSz="960438">
              <a:defRPr sz="1300">
                <a:latin typeface="Times New Roman" pitchFamily="18" charset="0"/>
              </a:defRPr>
            </a:lvl1pPr>
          </a:lstStyle>
          <a:p>
            <a:pPr>
              <a:defRPr/>
            </a:pPr>
            <a:endParaRPr lang="en-ZA"/>
          </a:p>
        </p:txBody>
      </p:sp>
      <p:sp>
        <p:nvSpPr>
          <p:cNvPr id="58372" name="Rectangle 4"/>
          <p:cNvSpPr>
            <a:spLocks noGrp="1" noRot="1" noChangeAspect="1" noChangeArrowheads="1" noTextEdit="1"/>
          </p:cNvSpPr>
          <p:nvPr>
            <p:ph type="sldImg" idx="2"/>
          </p:nvPr>
        </p:nvSpPr>
        <p:spPr bwMode="auto">
          <a:xfrm>
            <a:off x="992188" y="768350"/>
            <a:ext cx="5116512" cy="3836988"/>
          </a:xfrm>
          <a:prstGeom prst="rect">
            <a:avLst/>
          </a:prstGeom>
          <a:noFill/>
          <a:ln w="9525">
            <a:solidFill>
              <a:srgbClr val="000000"/>
            </a:solidFill>
            <a:miter lim="800000"/>
            <a:headEnd/>
            <a:tailEnd/>
          </a:ln>
        </p:spPr>
      </p:sp>
      <p:sp>
        <p:nvSpPr>
          <p:cNvPr id="12186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122" tIns="48061" rIns="96122" bIns="48061" numCol="1" anchor="t" anchorCtr="0" compatLnSpc="1">
            <a:prstTxWarp prst="textNoShape">
              <a:avLst/>
            </a:prstTxWarp>
          </a:bodyPr>
          <a:lstStyle/>
          <a:p>
            <a:pPr lvl="0"/>
            <a:r>
              <a:rPr lang="en-ZA" noProof="0" smtClean="0"/>
              <a:t>Click to edit Master text styles</a:t>
            </a:r>
          </a:p>
          <a:p>
            <a:pPr lvl="1"/>
            <a:r>
              <a:rPr lang="en-ZA" noProof="0" smtClean="0"/>
              <a:t>Second level</a:t>
            </a:r>
          </a:p>
          <a:p>
            <a:pPr lvl="2"/>
            <a:r>
              <a:rPr lang="en-ZA" noProof="0" smtClean="0"/>
              <a:t>Third level</a:t>
            </a:r>
          </a:p>
          <a:p>
            <a:pPr lvl="3"/>
            <a:r>
              <a:rPr lang="en-ZA" noProof="0" smtClean="0"/>
              <a:t>Fourth level</a:t>
            </a:r>
          </a:p>
          <a:p>
            <a:pPr lvl="4"/>
            <a:r>
              <a:rPr lang="en-ZA" noProof="0" smtClean="0"/>
              <a:t>Fifth level</a:t>
            </a:r>
          </a:p>
        </p:txBody>
      </p:sp>
      <p:sp>
        <p:nvSpPr>
          <p:cNvPr id="121862" name="Rectangle 6"/>
          <p:cNvSpPr>
            <a:spLocks noGrp="1" noChangeArrowheads="1"/>
          </p:cNvSpPr>
          <p:nvPr>
            <p:ph type="ftr" sz="quarter" idx="4"/>
          </p:nvPr>
        </p:nvSpPr>
        <p:spPr bwMode="auto">
          <a:xfrm>
            <a:off x="0" y="9721850"/>
            <a:ext cx="3074988" cy="511175"/>
          </a:xfrm>
          <a:prstGeom prst="rect">
            <a:avLst/>
          </a:prstGeom>
          <a:noFill/>
          <a:ln w="9525">
            <a:noFill/>
            <a:miter lim="800000"/>
            <a:headEnd/>
            <a:tailEnd/>
          </a:ln>
          <a:effectLst/>
        </p:spPr>
        <p:txBody>
          <a:bodyPr vert="horz" wrap="square" lIns="96122" tIns="48061" rIns="96122" bIns="48061" numCol="1" anchor="b" anchorCtr="0" compatLnSpc="1">
            <a:prstTxWarp prst="textNoShape">
              <a:avLst/>
            </a:prstTxWarp>
          </a:bodyPr>
          <a:lstStyle>
            <a:lvl1pPr defTabSz="960438">
              <a:defRPr sz="1300">
                <a:latin typeface="Times New Roman" pitchFamily="18" charset="0"/>
              </a:defRPr>
            </a:lvl1pPr>
          </a:lstStyle>
          <a:p>
            <a:pPr>
              <a:defRPr/>
            </a:pPr>
            <a:endParaRPr lang="en-ZA"/>
          </a:p>
        </p:txBody>
      </p:sp>
      <p:sp>
        <p:nvSpPr>
          <p:cNvPr id="121863" name="Rectangle 7"/>
          <p:cNvSpPr>
            <a:spLocks noGrp="1" noChangeArrowheads="1"/>
          </p:cNvSpPr>
          <p:nvPr>
            <p:ph type="sldNum" sz="quarter" idx="5"/>
          </p:nvPr>
        </p:nvSpPr>
        <p:spPr bwMode="auto">
          <a:xfrm>
            <a:off x="4022725" y="9721850"/>
            <a:ext cx="3074988" cy="511175"/>
          </a:xfrm>
          <a:prstGeom prst="rect">
            <a:avLst/>
          </a:prstGeom>
          <a:noFill/>
          <a:ln w="9525">
            <a:noFill/>
            <a:miter lim="800000"/>
            <a:headEnd/>
            <a:tailEnd/>
          </a:ln>
          <a:effectLst/>
        </p:spPr>
        <p:txBody>
          <a:bodyPr vert="horz" wrap="square" lIns="96122" tIns="48061" rIns="96122" bIns="48061" numCol="1" anchor="b" anchorCtr="0" compatLnSpc="1">
            <a:prstTxWarp prst="textNoShape">
              <a:avLst/>
            </a:prstTxWarp>
          </a:bodyPr>
          <a:lstStyle>
            <a:lvl1pPr algn="r" defTabSz="960438">
              <a:defRPr sz="1300">
                <a:latin typeface="Times New Roman" pitchFamily="18" charset="0"/>
              </a:defRPr>
            </a:lvl1pPr>
          </a:lstStyle>
          <a:p>
            <a:pPr>
              <a:defRPr/>
            </a:pPr>
            <a:fld id="{D570020C-03D9-4334-B858-E594848A8B3C}" type="slidenum">
              <a:rPr lang="en-ZA"/>
              <a:pPr>
                <a:defRPr/>
              </a:pPr>
              <a:t>‹#›</a:t>
            </a:fld>
            <a:endParaRPr lang="en-ZA"/>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8F04A66B-79B4-4A94-8A7E-8D83054E6F31}" type="slidenum">
              <a:rPr lang="en-ZA" smtClean="0">
                <a:latin typeface="Times New Roman" pitchFamily="-107" charset="0"/>
              </a:rPr>
              <a:pPr/>
              <a:t>5</a:t>
            </a:fld>
            <a:endParaRPr lang="en-ZA" smtClean="0">
              <a:latin typeface="Times New Roman" pitchFamily="-107"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ZA" smtClean="0">
              <a:latin typeface="Times New Roman" pitchFamily="-107"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CE645309-E2EB-4301-8932-A509812B793B}" type="slidenum">
              <a:rPr lang="en-ZA" smtClean="0">
                <a:latin typeface="Times New Roman" pitchFamily="-107" charset="0"/>
              </a:rPr>
              <a:pPr/>
              <a:t>25</a:t>
            </a:fld>
            <a:endParaRPr lang="en-ZA" smtClean="0">
              <a:latin typeface="Times New Roman" pitchFamily="-107"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endParaRPr lang="en-ZA" smtClean="0">
              <a:latin typeface="Times New Roman" pitchFamily="-107"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856DADEF-539A-409A-A61F-5858B00E7DFD}" type="slidenum">
              <a:rPr lang="en-ZA" smtClean="0">
                <a:latin typeface="Times New Roman" pitchFamily="-107" charset="0"/>
              </a:rPr>
              <a:pPr/>
              <a:t>27</a:t>
            </a:fld>
            <a:endParaRPr lang="en-ZA" smtClean="0">
              <a:latin typeface="Times New Roman" pitchFamily="-107"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endParaRPr lang="en-ZA" smtClean="0">
              <a:latin typeface="Times New Roman" pitchFamily="-107"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4E418B9C-05B3-481E-9431-DC9AC057A37B}" type="slidenum">
              <a:rPr lang="en-US" smtClean="0">
                <a:latin typeface="Times New Roman" pitchFamily="-107" charset="0"/>
              </a:rPr>
              <a:pPr/>
              <a:t>31</a:t>
            </a:fld>
            <a:endParaRPr lang="en-US" smtClean="0">
              <a:latin typeface="Times New Roman" pitchFamily="-107"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en-US" smtClean="0">
              <a:latin typeface="Times New Roman" pitchFamily="-107"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94D87AD4-205C-47DD-B08A-CD5DF698CAE7}" type="slidenum">
              <a:rPr lang="en-ZA" smtClean="0">
                <a:latin typeface="Times New Roman" pitchFamily="-107" charset="0"/>
              </a:rPr>
              <a:pPr/>
              <a:t>38</a:t>
            </a:fld>
            <a:endParaRPr lang="en-ZA" smtClean="0">
              <a:latin typeface="Times New Roman" pitchFamily="-107" charset="0"/>
            </a:endParaRPr>
          </a:p>
        </p:txBody>
      </p:sp>
      <p:sp>
        <p:nvSpPr>
          <p:cNvPr id="71683" name="Rectangle 2"/>
          <p:cNvSpPr>
            <a:spLocks noChangeArrowheads="1"/>
          </p:cNvSpPr>
          <p:nvPr/>
        </p:nvSpPr>
        <p:spPr bwMode="auto">
          <a:xfrm>
            <a:off x="4311650" y="0"/>
            <a:ext cx="3294063" cy="511175"/>
          </a:xfrm>
          <a:prstGeom prst="rect">
            <a:avLst/>
          </a:prstGeom>
          <a:noFill/>
          <a:ln w="12700">
            <a:noFill/>
            <a:miter lim="800000"/>
            <a:headEnd/>
            <a:tailEnd/>
          </a:ln>
        </p:spPr>
        <p:txBody>
          <a:bodyPr/>
          <a:lstStyle/>
          <a:p>
            <a:endParaRPr lang="en-US"/>
          </a:p>
        </p:txBody>
      </p:sp>
      <p:sp>
        <p:nvSpPr>
          <p:cNvPr id="71684" name="Rectangle 3"/>
          <p:cNvSpPr>
            <a:spLocks noChangeArrowheads="1"/>
          </p:cNvSpPr>
          <p:nvPr/>
        </p:nvSpPr>
        <p:spPr bwMode="auto">
          <a:xfrm>
            <a:off x="4311650" y="9723438"/>
            <a:ext cx="3294063" cy="511175"/>
          </a:xfrm>
          <a:prstGeom prst="rect">
            <a:avLst/>
          </a:prstGeom>
          <a:noFill/>
          <a:ln w="12700">
            <a:noFill/>
            <a:miter lim="800000"/>
            <a:headEnd/>
            <a:tailEnd/>
          </a:ln>
        </p:spPr>
        <p:txBody>
          <a:bodyPr lIns="95121" tIns="46726" rIns="95121" bIns="46726" anchor="b"/>
          <a:lstStyle/>
          <a:p>
            <a:pPr algn="r" defTabSz="960438"/>
            <a:r>
              <a:rPr lang="en-US" sz="1300">
                <a:latin typeface="Times" pitchFamily="112" charset="0"/>
              </a:rPr>
              <a:t>12</a:t>
            </a:r>
          </a:p>
        </p:txBody>
      </p:sp>
      <p:sp>
        <p:nvSpPr>
          <p:cNvPr id="71685" name="Rectangle 4"/>
          <p:cNvSpPr>
            <a:spLocks noChangeArrowheads="1"/>
          </p:cNvSpPr>
          <p:nvPr/>
        </p:nvSpPr>
        <p:spPr bwMode="auto">
          <a:xfrm>
            <a:off x="0" y="9723438"/>
            <a:ext cx="3297238" cy="511175"/>
          </a:xfrm>
          <a:prstGeom prst="rect">
            <a:avLst/>
          </a:prstGeom>
          <a:noFill/>
          <a:ln w="12700">
            <a:noFill/>
            <a:miter lim="800000"/>
            <a:headEnd/>
            <a:tailEnd/>
          </a:ln>
        </p:spPr>
        <p:txBody>
          <a:bodyPr/>
          <a:lstStyle/>
          <a:p>
            <a:endParaRPr lang="en-US"/>
          </a:p>
        </p:txBody>
      </p:sp>
      <p:sp>
        <p:nvSpPr>
          <p:cNvPr id="71686" name="Rectangle 5"/>
          <p:cNvSpPr>
            <a:spLocks noChangeArrowheads="1"/>
          </p:cNvSpPr>
          <p:nvPr/>
        </p:nvSpPr>
        <p:spPr bwMode="auto">
          <a:xfrm>
            <a:off x="0" y="0"/>
            <a:ext cx="3297238" cy="511175"/>
          </a:xfrm>
          <a:prstGeom prst="rect">
            <a:avLst/>
          </a:prstGeom>
          <a:noFill/>
          <a:ln w="12700">
            <a:noFill/>
            <a:miter lim="800000"/>
            <a:headEnd/>
            <a:tailEnd/>
          </a:ln>
        </p:spPr>
        <p:txBody>
          <a:bodyPr/>
          <a:lstStyle/>
          <a:p>
            <a:endParaRPr lang="en-US"/>
          </a:p>
        </p:txBody>
      </p:sp>
      <p:sp>
        <p:nvSpPr>
          <p:cNvPr id="71687" name="Rectangle 6"/>
          <p:cNvSpPr>
            <a:spLocks noGrp="1" noRot="1" noChangeAspect="1" noChangeArrowheads="1" noTextEdit="1"/>
          </p:cNvSpPr>
          <p:nvPr>
            <p:ph type="sldImg"/>
          </p:nvPr>
        </p:nvSpPr>
        <p:spPr>
          <a:ln w="12700" cap="flat"/>
        </p:spPr>
      </p:sp>
      <p:sp>
        <p:nvSpPr>
          <p:cNvPr id="71688" name="Rectangle 7"/>
          <p:cNvSpPr>
            <a:spLocks noGrp="1" noChangeArrowheads="1"/>
          </p:cNvSpPr>
          <p:nvPr>
            <p:ph type="body" idx="1"/>
          </p:nvPr>
        </p:nvSpPr>
        <p:spPr>
          <a:xfrm>
            <a:off x="1020763" y="4860925"/>
            <a:ext cx="5207000" cy="4605338"/>
          </a:xfrm>
          <a:noFill/>
          <a:ln/>
        </p:spPr>
        <p:txBody>
          <a:bodyPr lIns="95121" tIns="46726" rIns="95121" bIns="46726"/>
          <a:lstStyle/>
          <a:p>
            <a:endParaRPr lang="en-ZA" smtClean="0">
              <a:latin typeface="Times New Roman" pitchFamily="-107"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85AA0F42-E2A8-4049-AFFC-AE0C2C0EBD04}" type="slidenum">
              <a:rPr lang="en-ZA" smtClean="0">
                <a:latin typeface="Times New Roman" pitchFamily="-107" charset="0"/>
              </a:rPr>
              <a:pPr/>
              <a:t>39</a:t>
            </a:fld>
            <a:endParaRPr lang="en-ZA" smtClean="0">
              <a:latin typeface="Times New Roman" pitchFamily="-107" charset="0"/>
            </a:endParaRPr>
          </a:p>
        </p:txBody>
      </p:sp>
      <p:sp>
        <p:nvSpPr>
          <p:cNvPr id="72707" name="Rectangle 2"/>
          <p:cNvSpPr>
            <a:spLocks noChangeArrowheads="1"/>
          </p:cNvSpPr>
          <p:nvPr/>
        </p:nvSpPr>
        <p:spPr bwMode="auto">
          <a:xfrm>
            <a:off x="4311650" y="0"/>
            <a:ext cx="3294063" cy="511175"/>
          </a:xfrm>
          <a:prstGeom prst="rect">
            <a:avLst/>
          </a:prstGeom>
          <a:noFill/>
          <a:ln w="12700">
            <a:noFill/>
            <a:miter lim="800000"/>
            <a:headEnd/>
            <a:tailEnd/>
          </a:ln>
        </p:spPr>
        <p:txBody>
          <a:bodyPr/>
          <a:lstStyle/>
          <a:p>
            <a:endParaRPr lang="en-US"/>
          </a:p>
        </p:txBody>
      </p:sp>
      <p:sp>
        <p:nvSpPr>
          <p:cNvPr id="72708" name="Rectangle 3"/>
          <p:cNvSpPr>
            <a:spLocks noChangeArrowheads="1"/>
          </p:cNvSpPr>
          <p:nvPr/>
        </p:nvSpPr>
        <p:spPr bwMode="auto">
          <a:xfrm>
            <a:off x="4311650" y="9723438"/>
            <a:ext cx="3294063" cy="511175"/>
          </a:xfrm>
          <a:prstGeom prst="rect">
            <a:avLst/>
          </a:prstGeom>
          <a:noFill/>
          <a:ln w="12700">
            <a:noFill/>
            <a:miter lim="800000"/>
            <a:headEnd/>
            <a:tailEnd/>
          </a:ln>
        </p:spPr>
        <p:txBody>
          <a:bodyPr lIns="95121" tIns="46726" rIns="95121" bIns="46726" anchor="b"/>
          <a:lstStyle/>
          <a:p>
            <a:pPr algn="r" defTabSz="960438"/>
            <a:r>
              <a:rPr lang="en-US" sz="1300">
                <a:latin typeface="Times" pitchFamily="112" charset="0"/>
              </a:rPr>
              <a:t>12</a:t>
            </a:r>
          </a:p>
        </p:txBody>
      </p:sp>
      <p:sp>
        <p:nvSpPr>
          <p:cNvPr id="72709" name="Rectangle 4"/>
          <p:cNvSpPr>
            <a:spLocks noChangeArrowheads="1"/>
          </p:cNvSpPr>
          <p:nvPr/>
        </p:nvSpPr>
        <p:spPr bwMode="auto">
          <a:xfrm>
            <a:off x="0" y="9723438"/>
            <a:ext cx="3297238" cy="511175"/>
          </a:xfrm>
          <a:prstGeom prst="rect">
            <a:avLst/>
          </a:prstGeom>
          <a:noFill/>
          <a:ln w="12700">
            <a:noFill/>
            <a:miter lim="800000"/>
            <a:headEnd/>
            <a:tailEnd/>
          </a:ln>
        </p:spPr>
        <p:txBody>
          <a:bodyPr/>
          <a:lstStyle/>
          <a:p>
            <a:endParaRPr lang="en-US"/>
          </a:p>
        </p:txBody>
      </p:sp>
      <p:sp>
        <p:nvSpPr>
          <p:cNvPr id="72710" name="Rectangle 5"/>
          <p:cNvSpPr>
            <a:spLocks noChangeArrowheads="1"/>
          </p:cNvSpPr>
          <p:nvPr/>
        </p:nvSpPr>
        <p:spPr bwMode="auto">
          <a:xfrm>
            <a:off x="0" y="0"/>
            <a:ext cx="3297238" cy="511175"/>
          </a:xfrm>
          <a:prstGeom prst="rect">
            <a:avLst/>
          </a:prstGeom>
          <a:noFill/>
          <a:ln w="12700">
            <a:noFill/>
            <a:miter lim="800000"/>
            <a:headEnd/>
            <a:tailEnd/>
          </a:ln>
        </p:spPr>
        <p:txBody>
          <a:bodyPr/>
          <a:lstStyle/>
          <a:p>
            <a:endParaRPr lang="en-US"/>
          </a:p>
        </p:txBody>
      </p:sp>
      <p:sp>
        <p:nvSpPr>
          <p:cNvPr id="72711" name="Rectangle 6"/>
          <p:cNvSpPr>
            <a:spLocks noGrp="1" noRot="1" noChangeAspect="1" noChangeArrowheads="1" noTextEdit="1"/>
          </p:cNvSpPr>
          <p:nvPr>
            <p:ph type="sldImg"/>
          </p:nvPr>
        </p:nvSpPr>
        <p:spPr>
          <a:ln w="12700" cap="flat"/>
        </p:spPr>
      </p:sp>
      <p:sp>
        <p:nvSpPr>
          <p:cNvPr id="72712" name="Rectangle 7"/>
          <p:cNvSpPr>
            <a:spLocks noGrp="1" noChangeArrowheads="1"/>
          </p:cNvSpPr>
          <p:nvPr>
            <p:ph type="body" idx="1"/>
          </p:nvPr>
        </p:nvSpPr>
        <p:spPr>
          <a:xfrm>
            <a:off x="1020763" y="4860925"/>
            <a:ext cx="5207000" cy="4605338"/>
          </a:xfrm>
          <a:noFill/>
          <a:ln/>
        </p:spPr>
        <p:txBody>
          <a:bodyPr lIns="95121" tIns="46726" rIns="95121" bIns="46726"/>
          <a:lstStyle/>
          <a:p>
            <a:endParaRPr lang="en-ZA" smtClean="0">
              <a:latin typeface="Times New Roman" pitchFamily="-107"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30E1829A-FF16-4573-AC79-8366822685FA}" type="slidenum">
              <a:rPr lang="en-ZA" smtClean="0">
                <a:latin typeface="Times New Roman" pitchFamily="-107" charset="0"/>
              </a:rPr>
              <a:pPr/>
              <a:t>40</a:t>
            </a:fld>
            <a:endParaRPr lang="en-ZA" smtClean="0">
              <a:latin typeface="Times New Roman" pitchFamily="-107"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endParaRPr lang="en-ZA" smtClean="0">
              <a:latin typeface="Times New Roman" pitchFamily="-107"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7273791B-0C94-4111-AD67-4B2E41C87C9B}" type="slidenum">
              <a:rPr lang="en-ZA" smtClean="0">
                <a:latin typeface="Times New Roman" pitchFamily="-107" charset="0"/>
              </a:rPr>
              <a:pPr/>
              <a:t>45</a:t>
            </a:fld>
            <a:endParaRPr lang="en-ZA" smtClean="0">
              <a:latin typeface="Times New Roman" pitchFamily="-107"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en-ZA" smtClean="0">
              <a:latin typeface="Times New Roman" pitchFamily="-107"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245419E2-95B1-4568-991F-8270BEE9B27F}" type="slidenum">
              <a:rPr lang="en-ZA" smtClean="0">
                <a:latin typeface="Times New Roman" pitchFamily="-107" charset="0"/>
              </a:rPr>
              <a:pPr/>
              <a:t>48</a:t>
            </a:fld>
            <a:endParaRPr lang="en-ZA" smtClean="0">
              <a:latin typeface="Times New Roman" pitchFamily="-107"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ZA" smtClean="0">
              <a:latin typeface="Times New Roman" pitchFamily="-107"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4D1BC84A-53A9-42BB-8BFD-353C82959D34}" type="slidenum">
              <a:rPr lang="en-ZA" smtClean="0">
                <a:latin typeface="Times New Roman" pitchFamily="-107" charset="0"/>
              </a:rPr>
              <a:pPr/>
              <a:t>6</a:t>
            </a:fld>
            <a:endParaRPr lang="en-ZA" smtClean="0">
              <a:latin typeface="Times New Roman" pitchFamily="-107"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endParaRPr lang="en-ZA" smtClean="0">
              <a:latin typeface="Times New Roman" pitchFamily="-107"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DF5C729-4C53-4422-81FE-913194DB29AA}" type="slidenum">
              <a:rPr lang="en-ZA" smtClean="0">
                <a:latin typeface="Times New Roman" pitchFamily="-107" charset="0"/>
              </a:rPr>
              <a:pPr/>
              <a:t>7</a:t>
            </a:fld>
            <a:endParaRPr lang="en-ZA" smtClean="0">
              <a:latin typeface="Times New Roman" pitchFamily="-107"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endParaRPr lang="en-ZA" smtClean="0">
              <a:latin typeface="Times New Roman" pitchFamily="-107"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3C29CEB5-8BD8-4F5E-AA5A-3F3971969622}" type="slidenum">
              <a:rPr lang="en-ZA" smtClean="0">
                <a:latin typeface="Times New Roman" pitchFamily="-107" charset="0"/>
              </a:rPr>
              <a:pPr/>
              <a:t>8</a:t>
            </a:fld>
            <a:endParaRPr lang="en-ZA" smtClean="0">
              <a:latin typeface="Times New Roman" pitchFamily="-107"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endParaRPr lang="en-ZA" smtClean="0">
              <a:latin typeface="Times New Roman" pitchFamily="-107"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4D9BBEC9-7FE7-4FEB-962A-B486EC7273C0}" type="slidenum">
              <a:rPr lang="fr-FR" altLang="en-GB" smtClean="0">
                <a:latin typeface="Times New Roman" pitchFamily="-107" charset="0"/>
              </a:rPr>
              <a:pPr/>
              <a:t>11</a:t>
            </a:fld>
            <a:endParaRPr lang="fr-FR" altLang="en-GB" smtClean="0">
              <a:latin typeface="Times New Roman" pitchFamily="-107" charset="0"/>
            </a:endParaRPr>
          </a:p>
        </p:txBody>
      </p:sp>
      <p:sp>
        <p:nvSpPr>
          <p:cNvPr id="63491" name="Rectangle 2"/>
          <p:cNvSpPr>
            <a:spLocks noGrp="1" noRot="1" noChangeAspect="1" noChangeArrowheads="1" noTextEdit="1"/>
          </p:cNvSpPr>
          <p:nvPr>
            <p:ph type="sldImg"/>
          </p:nvPr>
        </p:nvSpPr>
        <p:spPr>
          <a:xfrm>
            <a:off x="993775" y="769938"/>
            <a:ext cx="5113338" cy="3835400"/>
          </a:xfrm>
          <a:ln/>
        </p:spPr>
      </p:sp>
      <p:sp>
        <p:nvSpPr>
          <p:cNvPr id="63492" name="Rectangle 3"/>
          <p:cNvSpPr>
            <a:spLocks noGrp="1" noChangeArrowheads="1"/>
          </p:cNvSpPr>
          <p:nvPr>
            <p:ph type="body" idx="1"/>
          </p:nvPr>
        </p:nvSpPr>
        <p:spPr>
          <a:xfrm>
            <a:off x="709613" y="4860925"/>
            <a:ext cx="5680075" cy="4603750"/>
          </a:xfrm>
          <a:noFill/>
          <a:ln/>
        </p:spPr>
        <p:txBody>
          <a:bodyPr/>
          <a:lstStyle/>
          <a:p>
            <a:endParaRPr lang="en-ZA" smtClean="0">
              <a:latin typeface="Times New Roman" pitchFamily="-107"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1C3E59CA-E17D-4157-9DEF-52F619360455}" type="slidenum">
              <a:rPr lang="fr-FR" altLang="en-GB" smtClean="0">
                <a:latin typeface="Times New Roman" pitchFamily="-107" charset="0"/>
              </a:rPr>
              <a:pPr/>
              <a:t>13</a:t>
            </a:fld>
            <a:endParaRPr lang="fr-FR" altLang="en-GB" smtClean="0">
              <a:latin typeface="Times New Roman" pitchFamily="-107" charset="0"/>
            </a:endParaRPr>
          </a:p>
        </p:txBody>
      </p:sp>
      <p:sp>
        <p:nvSpPr>
          <p:cNvPr id="64515" name="Rectangle 2"/>
          <p:cNvSpPr>
            <a:spLocks noGrp="1" noRot="1" noChangeAspect="1" noChangeArrowheads="1" noTextEdit="1"/>
          </p:cNvSpPr>
          <p:nvPr>
            <p:ph type="sldImg"/>
          </p:nvPr>
        </p:nvSpPr>
        <p:spPr>
          <a:xfrm>
            <a:off x="990600" y="766763"/>
            <a:ext cx="5118100" cy="3838575"/>
          </a:xfrm>
          <a:ln/>
        </p:spPr>
      </p:sp>
      <p:sp>
        <p:nvSpPr>
          <p:cNvPr id="64516" name="Rectangle 3"/>
          <p:cNvSpPr>
            <a:spLocks noGrp="1" noChangeArrowheads="1"/>
          </p:cNvSpPr>
          <p:nvPr>
            <p:ph type="body" idx="1"/>
          </p:nvPr>
        </p:nvSpPr>
        <p:spPr>
          <a:xfrm>
            <a:off x="709613" y="4862513"/>
            <a:ext cx="5680075" cy="4605337"/>
          </a:xfrm>
          <a:noFill/>
          <a:ln/>
        </p:spPr>
        <p:txBody>
          <a:bodyPr/>
          <a:lstStyle/>
          <a:p>
            <a:endParaRPr lang="en-ZA" smtClean="0">
              <a:latin typeface="Times New Roman" pitchFamily="-107"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A03ED510-431E-4F55-8F9A-5186367238C3}" type="slidenum">
              <a:rPr lang="fr-FR" altLang="en-GB" smtClean="0">
                <a:latin typeface="Times New Roman" pitchFamily="-107" charset="0"/>
              </a:rPr>
              <a:pPr/>
              <a:t>20</a:t>
            </a:fld>
            <a:endParaRPr lang="fr-FR" altLang="en-GB" smtClean="0">
              <a:latin typeface="Times New Roman" pitchFamily="-107" charset="0"/>
            </a:endParaRPr>
          </a:p>
        </p:txBody>
      </p:sp>
      <p:sp>
        <p:nvSpPr>
          <p:cNvPr id="65539" name="Rectangle 2"/>
          <p:cNvSpPr>
            <a:spLocks noGrp="1" noRot="1" noChangeAspect="1" noChangeArrowheads="1" noTextEdit="1"/>
          </p:cNvSpPr>
          <p:nvPr>
            <p:ph type="sldImg"/>
          </p:nvPr>
        </p:nvSpPr>
        <p:spPr>
          <a:xfrm>
            <a:off x="993775" y="769938"/>
            <a:ext cx="5113338" cy="3835400"/>
          </a:xfrm>
          <a:ln/>
        </p:spPr>
      </p:sp>
      <p:sp>
        <p:nvSpPr>
          <p:cNvPr id="65540" name="Rectangle 3"/>
          <p:cNvSpPr>
            <a:spLocks noGrp="1" noChangeArrowheads="1"/>
          </p:cNvSpPr>
          <p:nvPr>
            <p:ph type="body" idx="1"/>
          </p:nvPr>
        </p:nvSpPr>
        <p:spPr>
          <a:xfrm>
            <a:off x="709613" y="4860925"/>
            <a:ext cx="5680075" cy="4603750"/>
          </a:xfrm>
          <a:noFill/>
          <a:ln/>
        </p:spPr>
        <p:txBody>
          <a:bodyPr/>
          <a:lstStyle/>
          <a:p>
            <a:endParaRPr lang="en-ZA" smtClean="0">
              <a:latin typeface="Times New Roman" pitchFamily="-107"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3F71C343-8D96-43CE-AB92-9D7DB51B326D}" type="slidenum">
              <a:rPr lang="en-ZA" smtClean="0">
                <a:latin typeface="Times New Roman" pitchFamily="-107" charset="0"/>
              </a:rPr>
              <a:pPr/>
              <a:t>23</a:t>
            </a:fld>
            <a:endParaRPr lang="en-ZA" smtClean="0">
              <a:latin typeface="Times New Roman" pitchFamily="-107"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endParaRPr lang="en-ZA" smtClean="0">
              <a:latin typeface="Times New Roman" pitchFamily="-107"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39999B5A-65AF-4997-894F-6EDEED6D869A}" type="slidenum">
              <a:rPr lang="en-ZA" smtClean="0">
                <a:latin typeface="Times New Roman" pitchFamily="-107" charset="0"/>
              </a:rPr>
              <a:pPr/>
              <a:t>24</a:t>
            </a:fld>
            <a:endParaRPr lang="en-ZA" smtClean="0">
              <a:latin typeface="Times New Roman" pitchFamily="-107"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endParaRPr lang="en-ZA" smtClean="0">
              <a:latin typeface="Times New Roman" pitchFamily="-107"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ltGray">
          <a:xfrm>
            <a:off x="0" y="0"/>
            <a:ext cx="825500" cy="6858000"/>
          </a:xfrm>
          <a:prstGeom prst="rect">
            <a:avLst/>
          </a:prstGeom>
          <a:solidFill>
            <a:schemeClr val="tx2">
              <a:alpha val="50000"/>
            </a:schemeClr>
          </a:solidFill>
          <a:ln w="9525">
            <a:noFill/>
            <a:miter lim="800000"/>
            <a:headEnd/>
            <a:tailEnd/>
          </a:ln>
        </p:spPr>
        <p:txBody>
          <a:bodyPr wrap="none" anchor="ctr"/>
          <a:lstStyle/>
          <a:p>
            <a:pPr>
              <a:defRPr/>
            </a:pPr>
            <a:endParaRPr lang="en-US">
              <a:latin typeface="Times New Roman" pitchFamily="18" charset="0"/>
            </a:endParaRPr>
          </a:p>
        </p:txBody>
      </p:sp>
      <p:sp>
        <p:nvSpPr>
          <p:cNvPr id="5" name="Rectangle 4"/>
          <p:cNvSpPr>
            <a:spLocks noChangeArrowheads="1"/>
          </p:cNvSpPr>
          <p:nvPr/>
        </p:nvSpPr>
        <p:spPr bwMode="ltGray">
          <a:xfrm>
            <a:off x="0" y="3543300"/>
            <a:ext cx="3343275" cy="122238"/>
          </a:xfrm>
          <a:prstGeom prst="rect">
            <a:avLst/>
          </a:prstGeom>
          <a:solidFill>
            <a:schemeClr val="bg2">
              <a:alpha val="50000"/>
            </a:schemeClr>
          </a:solidFill>
          <a:ln w="9525">
            <a:noFill/>
            <a:miter lim="800000"/>
            <a:headEnd/>
            <a:tailEnd/>
          </a:ln>
        </p:spPr>
        <p:txBody>
          <a:bodyPr wrap="none" anchor="ctr"/>
          <a:lstStyle/>
          <a:p>
            <a:pPr>
              <a:defRPr/>
            </a:pPr>
            <a:endParaRPr lang="en-US">
              <a:latin typeface="Times New Roman" pitchFamily="18" charset="0"/>
            </a:endParaRPr>
          </a:p>
        </p:txBody>
      </p:sp>
      <p:sp>
        <p:nvSpPr>
          <p:cNvPr id="3075" name="Rectangle 3"/>
          <p:cNvSpPr>
            <a:spLocks noGrp="1" noChangeArrowheads="1"/>
          </p:cNvSpPr>
          <p:nvPr>
            <p:ph type="ctrTitle"/>
          </p:nvPr>
        </p:nvSpPr>
        <p:spPr>
          <a:xfrm>
            <a:off x="685800" y="2133600"/>
            <a:ext cx="7772400" cy="1143000"/>
          </a:xfrm>
        </p:spPr>
        <p:txBody>
          <a:bodyPr/>
          <a:lstStyle>
            <a:lvl1pPr>
              <a:defRPr/>
            </a:lvl1pPr>
          </a:lstStyle>
          <a:p>
            <a:r>
              <a:rPr lang="en-US" altLang="en-US"/>
              <a:t>Click to edit Master title style</a:t>
            </a:r>
          </a:p>
        </p:txBody>
      </p:sp>
      <p:sp>
        <p:nvSpPr>
          <p:cNvPr id="3076" name="Rectangle 4"/>
          <p:cNvSpPr>
            <a:spLocks noGrp="1" noChangeArrowheads="1"/>
          </p:cNvSpPr>
          <p:nvPr>
            <p:ph type="subTitle" idx="1"/>
          </p:nvPr>
        </p:nvSpPr>
        <p:spPr>
          <a:xfrm>
            <a:off x="1447800" y="3886200"/>
            <a:ext cx="6400800" cy="1752600"/>
          </a:xfrm>
        </p:spPr>
        <p:txBody>
          <a:bodyPr/>
          <a:lstStyle>
            <a:lvl1pPr marL="0" indent="0" algn="ctr">
              <a:buFont typeface="Monotype Sorts" charset="2"/>
              <a:buNone/>
              <a:defRPr/>
            </a:lvl1pPr>
          </a:lstStyle>
          <a:p>
            <a:r>
              <a:rPr lang="en-US" altLang="en-US"/>
              <a:t>Click to edit Master subtitle style</a:t>
            </a:r>
          </a:p>
        </p:txBody>
      </p:sp>
      <p:sp>
        <p:nvSpPr>
          <p:cNvPr id="6" name="Rectangle 5"/>
          <p:cNvSpPr>
            <a:spLocks noGrp="1" noChangeArrowheads="1"/>
          </p:cNvSpPr>
          <p:nvPr>
            <p:ph type="dt" sz="half" idx="10"/>
          </p:nvPr>
        </p:nvSpPr>
        <p:spPr/>
        <p:txBody>
          <a:bodyPr/>
          <a:lstStyle>
            <a:lvl1pPr>
              <a:defRPr>
                <a:solidFill>
                  <a:srgbClr val="CCECFF"/>
                </a:solidFill>
              </a:defRPr>
            </a:lvl1pPr>
          </a:lstStyle>
          <a:p>
            <a:pPr>
              <a:defRPr/>
            </a:pPr>
            <a:endParaRPr lang="en-US" altLang="en-US"/>
          </a:p>
        </p:txBody>
      </p:sp>
      <p:sp>
        <p:nvSpPr>
          <p:cNvPr id="7" name="Rectangle 6"/>
          <p:cNvSpPr>
            <a:spLocks noGrp="1" noChangeArrowheads="1"/>
          </p:cNvSpPr>
          <p:nvPr>
            <p:ph type="ftr" sz="quarter" idx="11"/>
          </p:nvPr>
        </p:nvSpPr>
        <p:spPr/>
        <p:txBody>
          <a:bodyPr/>
          <a:lstStyle>
            <a:lvl1pPr>
              <a:defRPr>
                <a:solidFill>
                  <a:srgbClr val="CCECFF"/>
                </a:solidFill>
              </a:defRPr>
            </a:lvl1pPr>
          </a:lstStyle>
          <a:p>
            <a:pPr>
              <a:defRPr/>
            </a:pPr>
            <a:endParaRPr lang="en-US" altLang="en-US"/>
          </a:p>
        </p:txBody>
      </p:sp>
      <p:sp>
        <p:nvSpPr>
          <p:cNvPr id="8" name="Rectangle 7"/>
          <p:cNvSpPr>
            <a:spLocks noGrp="1" noChangeArrowheads="1"/>
          </p:cNvSpPr>
          <p:nvPr>
            <p:ph type="sldNum" sz="quarter" idx="12"/>
          </p:nvPr>
        </p:nvSpPr>
        <p:spPr/>
        <p:txBody>
          <a:bodyPr/>
          <a:lstStyle>
            <a:lvl1pPr>
              <a:defRPr>
                <a:solidFill>
                  <a:srgbClr val="CCECFF"/>
                </a:solidFill>
              </a:defRPr>
            </a:lvl1pPr>
          </a:lstStyle>
          <a:p>
            <a:pPr>
              <a:defRPr/>
            </a:pPr>
            <a:fld id="{B31D6679-E12D-4C07-8F74-5AB7D01587B2}" type="slidenum">
              <a:rPr lang="en-US" altLang="en-US"/>
              <a:pPr>
                <a:defRPr/>
              </a:pPr>
              <a:t>‹#›</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1"/>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1"/>
                            </p:stCondLst>
                            <p:childTnLst>
                              <p:par>
                                <p:cTn id="9" presetID="22" presetClass="entr" presetSubtype="2" fill="hold" grpId="0" nodeType="afterEffect">
                                  <p:stCondLst>
                                    <p:cond delay="2"/>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19C16084-EF4C-460D-BADE-73F9FA47C365}"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0800" y="457200"/>
            <a:ext cx="20574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8600" y="457200"/>
            <a:ext cx="60198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FC41A26D-F82F-459A-B7CD-2E904E9A4001}" type="slidenum">
              <a:rPr lang="en-US" altLang="en-US"/>
              <a:pPr>
                <a:defRPr/>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600200"/>
            <a:ext cx="4038600" cy="4525963"/>
          </a:xfrm>
        </p:spPr>
        <p:txBody>
          <a:bodyPr/>
          <a:lstStyle/>
          <a:p>
            <a:pPr lvl="0"/>
            <a:endParaRPr lang="en-US" noProof="0" smtClean="0"/>
          </a:p>
        </p:txBody>
      </p:sp>
      <p:sp>
        <p:nvSpPr>
          <p:cNvPr id="5" name="Rectangle 4"/>
          <p:cNvSpPr>
            <a:spLocks noGrp="1" noChangeArrowheads="1"/>
          </p:cNvSpPr>
          <p:nvPr>
            <p:ph type="dt" sz="half" idx="10"/>
          </p:nvPr>
        </p:nvSpPr>
        <p:spPr/>
        <p:txBody>
          <a:bodyPr/>
          <a:lstStyle>
            <a:lvl1pPr>
              <a:defRPr/>
            </a:lvl1pPr>
          </a:lstStyle>
          <a:p>
            <a:pPr>
              <a:defRPr/>
            </a:pPr>
            <a:endParaRPr lang="en-ZA"/>
          </a:p>
        </p:txBody>
      </p:sp>
      <p:sp>
        <p:nvSpPr>
          <p:cNvPr id="6" name="Rectangle 5"/>
          <p:cNvSpPr>
            <a:spLocks noGrp="1" noChangeArrowheads="1"/>
          </p:cNvSpPr>
          <p:nvPr>
            <p:ph type="ftr" sz="quarter" idx="11"/>
          </p:nvPr>
        </p:nvSpPr>
        <p:spPr/>
        <p:txBody>
          <a:bodyPr/>
          <a:lstStyle>
            <a:lvl1pPr>
              <a:defRPr/>
            </a:lvl1pPr>
          </a:lstStyle>
          <a:p>
            <a:pPr>
              <a:defRPr/>
            </a:pPr>
            <a:endParaRPr lang="en-ZA"/>
          </a:p>
        </p:txBody>
      </p:sp>
      <p:sp>
        <p:nvSpPr>
          <p:cNvPr id="7" name="Rectangle 6"/>
          <p:cNvSpPr>
            <a:spLocks noGrp="1" noChangeArrowheads="1"/>
          </p:cNvSpPr>
          <p:nvPr>
            <p:ph type="sldNum" sz="quarter" idx="12"/>
          </p:nvPr>
        </p:nvSpPr>
        <p:spPr/>
        <p:txBody>
          <a:bodyPr/>
          <a:lstStyle>
            <a:lvl1pPr>
              <a:defRPr/>
            </a:lvl1pPr>
          </a:lstStyle>
          <a:p>
            <a:pPr>
              <a:defRPr/>
            </a:pPr>
            <a:fld id="{F4D453F4-7121-42D7-9539-EE36C71C5E7C}" type="slidenum">
              <a:rPr lang="en-ZA"/>
              <a:pPr>
                <a:defRPr/>
              </a:pPr>
              <a:t>‹#›</a:t>
            </a:fld>
            <a:endParaRPr lang="en-ZA"/>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smtClean="0"/>
            </a:lvl1pPr>
          </a:lstStyle>
          <a:p>
            <a:pPr>
              <a:defRPr/>
            </a:pPr>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smtClean="0"/>
            </a:lvl1pPr>
          </a:lstStyle>
          <a:p>
            <a:pPr>
              <a:defRPr/>
            </a:pP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smtClean="0"/>
            </a:lvl1pPr>
          </a:lstStyle>
          <a:p>
            <a:pPr>
              <a:defRPr/>
            </a:pPr>
            <a:fld id="{B4F087C0-8FD7-4AAC-AB45-BEDE04C5539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E748A9F6-A27C-4C62-BC46-76FCCB7107C1}" type="slidenum">
              <a:rPr lang="en-US" altLang="en-US"/>
              <a:pPr>
                <a:defRPr/>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3BE61F9C-1DBF-48E1-8C51-1DB467F030DD}" type="slidenum">
              <a:rPr lang="en-US" altLang="en-US"/>
              <a:pPr>
                <a:defRPr/>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644FA25E-BBB6-4A0A-AC4E-00D77654194B}" type="slidenum">
              <a:rPr lang="en-US" altLang="en-US"/>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9A7728E4-8816-4FE1-88E6-38EB0270634E}" type="slidenum">
              <a:rPr lang="en-US" altLang="en-US"/>
              <a:pPr>
                <a:defRPr/>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EE920395-5DAF-4385-92F2-B2DADE67442F}" type="slidenum">
              <a:rPr lang="en-US" altLang="en-US"/>
              <a:pPr>
                <a:defRPr/>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CB71CAB1-1F93-4B2E-B03D-EFA3EBDFB4BF}" type="slidenum">
              <a:rPr lang="en-US" altLang="en-US"/>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23716B31-3DCE-4F26-A457-F70DDE7E92AC}"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55DE364F-A6D5-498D-B172-91F63F5D369A}" type="slidenum">
              <a:rPr lang="en-US" altLang="en-US"/>
              <a:pPr>
                <a:defRPr/>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28600" y="4572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05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50000"/>
              </a:spcBef>
              <a:defRPr sz="1400">
                <a:latin typeface="Times New Roman" pitchFamily="18" charset="0"/>
              </a:defRPr>
            </a:lvl1pPr>
          </a:lstStyle>
          <a:p>
            <a:pPr>
              <a:defRPr/>
            </a:pPr>
            <a:endParaRPr lang="en-US" altLang="en-US"/>
          </a:p>
        </p:txBody>
      </p:sp>
      <p:sp>
        <p:nvSpPr>
          <p:cNvPr id="205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sz="1400">
                <a:latin typeface="Times New Roman" pitchFamily="18" charset="0"/>
              </a:defRPr>
            </a:lvl1pPr>
          </a:lstStyle>
          <a:p>
            <a:pPr>
              <a:defRPr/>
            </a:pPr>
            <a:endParaRPr lang="en-US" altLang="en-US"/>
          </a:p>
        </p:txBody>
      </p:sp>
      <p:sp>
        <p:nvSpPr>
          <p:cNvPr id="205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latin typeface="Times New Roman" pitchFamily="18" charset="0"/>
              </a:defRPr>
            </a:lvl1pPr>
          </a:lstStyle>
          <a:p>
            <a:pPr>
              <a:defRPr/>
            </a:pPr>
            <a:fld id="{78959AB2-8096-4775-9296-23C4733F6330}" type="slidenum">
              <a:rPr lang="en-US" altLang="en-US"/>
              <a:pPr>
                <a:defRPr/>
              </a:pPr>
              <a:t>‹#›</a:t>
            </a:fld>
            <a:endParaRPr lang="en-US" altLang="en-US"/>
          </a:p>
        </p:txBody>
      </p:sp>
      <p:sp>
        <p:nvSpPr>
          <p:cNvPr id="2055" name="Rectangle 7"/>
          <p:cNvSpPr>
            <a:spLocks noChangeArrowheads="1"/>
          </p:cNvSpPr>
          <p:nvPr/>
        </p:nvSpPr>
        <p:spPr bwMode="gray">
          <a:xfrm>
            <a:off x="0" y="1638300"/>
            <a:ext cx="3343275" cy="122238"/>
          </a:xfrm>
          <a:prstGeom prst="rect">
            <a:avLst/>
          </a:prstGeom>
          <a:solidFill>
            <a:schemeClr val="bg2">
              <a:alpha val="50000"/>
            </a:schemeClr>
          </a:solidFill>
          <a:ln w="9525">
            <a:noFill/>
            <a:miter lim="800000"/>
            <a:headEnd/>
            <a:tailEnd/>
          </a:ln>
        </p:spPr>
        <p:txBody>
          <a:bodyPr wrap="none" anchor="ctr"/>
          <a:lstStyle/>
          <a:p>
            <a:pPr>
              <a:defRPr/>
            </a:pPr>
            <a:endParaRPr lang="en-US">
              <a:latin typeface="Times New Roman" pitchFamily="18" charset="0"/>
            </a:endParaRPr>
          </a:p>
        </p:txBody>
      </p:sp>
    </p:spTree>
  </p:cSld>
  <p:clrMap bg1="dk2" tx1="lt1" bg2="dk1" tx2="lt2" accent1="accent1" accent2="accent2" accent3="accent3" accent4="accent4" accent5="accent5" accent6="accent6" hlink="hlink" folHlink="folHlink"/>
  <p:sldLayoutIdLst>
    <p:sldLayoutId id="2147483690"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1" r:id="rId12"/>
    <p:sldLayoutId id="2147483692" r:id="rId1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1"/>
                                  </p:stCondLst>
                                  <p:childTnLst>
                                    <p:set>
                                      <p:cBhvr>
                                        <p:cTn id="6" dur="1" fill="hold">
                                          <p:stCondLst>
                                            <p:cond delay="0"/>
                                          </p:stCondLst>
                                        </p:cTn>
                                        <p:tgtEl>
                                          <p:spTgt spid="2055"/>
                                        </p:tgtEl>
                                        <p:attrNameLst>
                                          <p:attrName>style.visibility</p:attrName>
                                        </p:attrNameLst>
                                      </p:cBhvr>
                                      <p:to>
                                        <p:strVal val="visible"/>
                                      </p:to>
                                    </p:set>
                                    <p:animEffect transition="in" filter="wipe(right)">
                                      <p:cBhvr>
                                        <p:cTn id="7" dur="500"/>
                                        <p:tgtEl>
                                          <p:spTgt spid="2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 grpId="0" animBg="1"/>
    </p:bldLst>
  </p:timing>
  <p:txStyles>
    <p:titleStyle>
      <a:lvl1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defRPr>
      </a:lvl5pPr>
      <a:lvl6pPr marL="4572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defRPr>
      </a:lvl6pPr>
      <a:lvl7pPr marL="9144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defRPr>
      </a:lvl7pPr>
      <a:lvl8pPr marL="13716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defRPr>
      </a:lvl8pPr>
      <a:lvl9pPr marL="18288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folHlink"/>
        </a:buClr>
        <a:buSzPct val="75000"/>
        <a:buFont typeface="Monotype Sorts"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Monotype Sorts" charset="2"/>
        <a:buChar char="n"/>
        <a:defRPr kumimoji="1"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kumimoji="1"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5pPr>
      <a:lvl6pPr marL="25146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6pPr>
      <a:lvl7pPr marL="29718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7pPr>
      <a:lvl8pPr marL="34290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8pPr>
      <a:lvl9pPr marL="38862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7.gif"/></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gif"/><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a:xfrm>
            <a:off x="539552" y="332656"/>
            <a:ext cx="8280920" cy="5832648"/>
          </a:xfrm>
        </p:spPr>
        <p:txBody>
          <a:bodyPr/>
          <a:lstStyle/>
          <a:p>
            <a:r>
              <a:rPr lang="en-ZA" sz="2000" dirty="0" smtClean="0">
                <a:solidFill>
                  <a:schemeClr val="bg2"/>
                </a:solidFill>
              </a:rPr>
              <a:t>The </a:t>
            </a:r>
            <a:r>
              <a:rPr lang="en-ZA" sz="2000" dirty="0" smtClean="0">
                <a:solidFill>
                  <a:schemeClr val="bg2"/>
                </a:solidFill>
              </a:rPr>
              <a:t>highest vertically integrated concentrations are found in the North Atlantic. As a result, this ocean basin stores 23% of the global oceanic anthropogenic CO, despite covering only 15% of the global ocean area (table S1). By contrast, the Southern Ocean south of 50°S has very low vertically integrated anthropogenic CO concentrations, containing only 9% of the global inventory. </a:t>
            </a:r>
            <a:endParaRPr lang="en-US" sz="2000" dirty="0">
              <a:solidFill>
                <a:schemeClr val="bg2"/>
              </a:solidFill>
            </a:endParaRPr>
          </a:p>
        </p:txBody>
      </p:sp>
      <p:sp>
        <p:nvSpPr>
          <p:cNvPr id="35842" name="AutoShape 2" descr="http://www.pmel.noaa.gov/pubs/greek/sub02.gif"/>
          <p:cNvSpPr>
            <a:spLocks noChangeAspect="1" noChangeArrowheads="1"/>
          </p:cNvSpPr>
          <p:nvPr/>
        </p:nvSpPr>
        <p:spPr bwMode="auto">
          <a:xfrm>
            <a:off x="3165475" y="-685800"/>
            <a:ext cx="38100" cy="1524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5843" name="AutoShape 3" descr="http://www.pmel.noaa.gov/pubs/greek/sub02.gif"/>
          <p:cNvSpPr>
            <a:spLocks noChangeAspect="1" noChangeArrowheads="1"/>
          </p:cNvSpPr>
          <p:nvPr/>
        </p:nvSpPr>
        <p:spPr bwMode="auto">
          <a:xfrm>
            <a:off x="4283075" y="-411163"/>
            <a:ext cx="38100" cy="1524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5844" name="Picture 4" descr="http://www.pmel.noaa.gov/pubs/greek/sub02.gif"/>
          <p:cNvPicPr>
            <a:picLocks noChangeAspect="1" noChangeArrowheads="1"/>
          </p:cNvPicPr>
          <p:nvPr/>
        </p:nvPicPr>
        <p:blipFill>
          <a:blip r:embed="rId2" cstate="print"/>
          <a:srcRect/>
          <a:stretch>
            <a:fillRect/>
          </a:stretch>
        </p:blipFill>
        <p:spPr bwMode="auto">
          <a:xfrm>
            <a:off x="1838325" y="-136525"/>
            <a:ext cx="38100" cy="152400"/>
          </a:xfrm>
          <a:prstGeom prst="rect">
            <a:avLst/>
          </a:prstGeom>
          <a:noFill/>
        </p:spPr>
      </p:pic>
      <p:pic>
        <p:nvPicPr>
          <p:cNvPr id="35845" name="Picture 5" descr="http://www.pmel.noaa.gov/pubs/greek/sub02.gif"/>
          <p:cNvPicPr>
            <a:picLocks noChangeAspect="1" noChangeArrowheads="1"/>
          </p:cNvPicPr>
          <p:nvPr/>
        </p:nvPicPr>
        <p:blipFill>
          <a:blip r:embed="rId2" cstate="print"/>
          <a:srcRect/>
          <a:stretch>
            <a:fillRect/>
          </a:stretch>
        </p:blipFill>
        <p:spPr bwMode="auto">
          <a:xfrm>
            <a:off x="14690725" y="138113"/>
            <a:ext cx="38100" cy="152400"/>
          </a:xfrm>
          <a:prstGeom prst="rect">
            <a:avLst/>
          </a:prstGeom>
          <a:noFill/>
        </p:spPr>
      </p:pic>
      <p:pic>
        <p:nvPicPr>
          <p:cNvPr id="9" name="Picture 8" descr="fig01 (1).jpg"/>
          <p:cNvPicPr>
            <a:picLocks noChangeAspect="1"/>
          </p:cNvPicPr>
          <p:nvPr/>
        </p:nvPicPr>
        <p:blipFill>
          <a:blip r:embed="rId3" cstate="print"/>
          <a:stretch>
            <a:fillRect/>
          </a:stretch>
        </p:blipFill>
        <p:spPr>
          <a:xfrm>
            <a:off x="899592" y="2641600"/>
            <a:ext cx="7899400" cy="42164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3"/>
          <p:cNvSpPr txBox="1">
            <a:spLocks noChangeArrowheads="1"/>
          </p:cNvSpPr>
          <p:nvPr/>
        </p:nvSpPr>
        <p:spPr bwMode="auto">
          <a:xfrm>
            <a:off x="838200" y="3429000"/>
            <a:ext cx="5257800" cy="396875"/>
          </a:xfrm>
          <a:prstGeom prst="rect">
            <a:avLst/>
          </a:prstGeom>
          <a:noFill/>
          <a:ln w="9525">
            <a:noFill/>
            <a:miter lim="800000"/>
            <a:headEnd/>
            <a:tailEnd/>
          </a:ln>
        </p:spPr>
        <p:txBody>
          <a:bodyPr>
            <a:spAutoFit/>
          </a:bodyPr>
          <a:lstStyle/>
          <a:p>
            <a:pPr eaLnBrk="1" hangingPunct="1">
              <a:spcBef>
                <a:spcPct val="50000"/>
              </a:spcBef>
            </a:pPr>
            <a:endParaRPr lang="fr-FR" sz="2000" b="1" i="1" u="sng">
              <a:latin typeface="Arial" charset="0"/>
            </a:endParaRPr>
          </a:p>
        </p:txBody>
      </p:sp>
      <p:grpSp>
        <p:nvGrpSpPr>
          <p:cNvPr id="11267" name="Group 37"/>
          <p:cNvGrpSpPr>
            <a:grpSpLocks/>
          </p:cNvGrpSpPr>
          <p:nvPr/>
        </p:nvGrpSpPr>
        <p:grpSpPr bwMode="auto">
          <a:xfrm>
            <a:off x="0" y="-26988"/>
            <a:ext cx="7239000" cy="3948113"/>
            <a:chOff x="0" y="1833"/>
            <a:chExt cx="4560" cy="2487"/>
          </a:xfrm>
        </p:grpSpPr>
        <p:pic>
          <p:nvPicPr>
            <p:cNvPr id="11297" name="Picture 24" descr="circ"/>
            <p:cNvPicPr>
              <a:picLocks noChangeAspect="1" noChangeArrowheads="1"/>
            </p:cNvPicPr>
            <p:nvPr/>
          </p:nvPicPr>
          <p:blipFill>
            <a:blip r:embed="rId2" cstate="print"/>
            <a:srcRect t="5765" b="12529"/>
            <a:stretch>
              <a:fillRect/>
            </a:stretch>
          </p:blipFill>
          <p:spPr bwMode="auto">
            <a:xfrm>
              <a:off x="576" y="2073"/>
              <a:ext cx="3984" cy="2247"/>
            </a:xfrm>
            <a:prstGeom prst="rect">
              <a:avLst/>
            </a:prstGeom>
            <a:noFill/>
            <a:ln w="9525">
              <a:noFill/>
              <a:miter lim="800000"/>
              <a:headEnd/>
              <a:tailEnd/>
            </a:ln>
          </p:spPr>
        </p:pic>
        <p:sp>
          <p:nvSpPr>
            <p:cNvPr id="11298" name="Text Box 26"/>
            <p:cNvSpPr txBox="1">
              <a:spLocks noChangeArrowheads="1"/>
            </p:cNvSpPr>
            <p:nvPr/>
          </p:nvSpPr>
          <p:spPr bwMode="auto">
            <a:xfrm>
              <a:off x="0" y="1833"/>
              <a:ext cx="3408" cy="250"/>
            </a:xfrm>
            <a:prstGeom prst="rect">
              <a:avLst/>
            </a:prstGeom>
            <a:solidFill>
              <a:schemeClr val="hlink"/>
            </a:solidFill>
            <a:ln w="9525">
              <a:noFill/>
              <a:miter lim="800000"/>
              <a:headEnd/>
              <a:tailEnd/>
            </a:ln>
          </p:spPr>
          <p:txBody>
            <a:bodyPr>
              <a:spAutoFit/>
            </a:bodyPr>
            <a:lstStyle/>
            <a:p>
              <a:pPr eaLnBrk="1" hangingPunct="1">
                <a:spcBef>
                  <a:spcPct val="50000"/>
                </a:spcBef>
              </a:pPr>
              <a:r>
                <a:rPr lang="en-US" sz="2000" b="1" i="1">
                  <a:solidFill>
                    <a:schemeClr val="bg1"/>
                  </a:solidFill>
                  <a:latin typeface="Arial" charset="0"/>
                </a:rPr>
                <a:t>The Shallow, Swift Wind-driven Circulation</a:t>
              </a:r>
            </a:p>
          </p:txBody>
        </p:sp>
      </p:grpSp>
      <p:grpSp>
        <p:nvGrpSpPr>
          <p:cNvPr id="11268" name="Group 38"/>
          <p:cNvGrpSpPr>
            <a:grpSpLocks/>
          </p:cNvGrpSpPr>
          <p:nvPr/>
        </p:nvGrpSpPr>
        <p:grpSpPr bwMode="auto">
          <a:xfrm>
            <a:off x="0" y="3871913"/>
            <a:ext cx="7380288" cy="2986087"/>
            <a:chOff x="0" y="9"/>
            <a:chExt cx="4416" cy="1717"/>
          </a:xfrm>
        </p:grpSpPr>
        <p:pic>
          <p:nvPicPr>
            <p:cNvPr id="11269" name="Picture 39"/>
            <p:cNvPicPr>
              <a:picLocks noChangeAspect="1" noChangeArrowheads="1"/>
            </p:cNvPicPr>
            <p:nvPr/>
          </p:nvPicPr>
          <p:blipFill>
            <a:blip r:embed="rId3" cstate="print"/>
            <a:srcRect/>
            <a:stretch>
              <a:fillRect/>
            </a:stretch>
          </p:blipFill>
          <p:spPr bwMode="auto">
            <a:xfrm>
              <a:off x="1296" y="240"/>
              <a:ext cx="3120" cy="1477"/>
            </a:xfrm>
            <a:prstGeom prst="rect">
              <a:avLst/>
            </a:prstGeom>
            <a:noFill/>
            <a:ln w="9525">
              <a:noFill/>
              <a:miter lim="800000"/>
              <a:headEnd/>
              <a:tailEnd/>
            </a:ln>
          </p:spPr>
        </p:pic>
        <p:sp>
          <p:nvSpPr>
            <p:cNvPr id="11270" name="Line 40"/>
            <p:cNvSpPr>
              <a:spLocks noChangeShapeType="1"/>
            </p:cNvSpPr>
            <p:nvPr/>
          </p:nvSpPr>
          <p:spPr bwMode="auto">
            <a:xfrm>
              <a:off x="3456" y="720"/>
              <a:ext cx="96" cy="96"/>
            </a:xfrm>
            <a:prstGeom prst="line">
              <a:avLst/>
            </a:prstGeom>
            <a:noFill/>
            <a:ln w="28575">
              <a:solidFill>
                <a:schemeClr val="tx1"/>
              </a:solidFill>
              <a:round/>
              <a:headEnd/>
              <a:tailEnd type="triangle" w="med" len="med"/>
            </a:ln>
          </p:spPr>
          <p:txBody>
            <a:bodyPr/>
            <a:lstStyle/>
            <a:p>
              <a:endParaRPr lang="en-US"/>
            </a:p>
          </p:txBody>
        </p:sp>
        <p:sp>
          <p:nvSpPr>
            <p:cNvPr id="11271" name="Line 41"/>
            <p:cNvSpPr>
              <a:spLocks noChangeShapeType="1"/>
            </p:cNvSpPr>
            <p:nvPr/>
          </p:nvSpPr>
          <p:spPr bwMode="auto">
            <a:xfrm flipV="1">
              <a:off x="1824" y="624"/>
              <a:ext cx="48" cy="192"/>
            </a:xfrm>
            <a:prstGeom prst="line">
              <a:avLst/>
            </a:prstGeom>
            <a:noFill/>
            <a:ln w="28575">
              <a:solidFill>
                <a:schemeClr val="tx1"/>
              </a:solidFill>
              <a:round/>
              <a:headEnd/>
              <a:tailEnd type="triangle" w="med" len="med"/>
            </a:ln>
          </p:spPr>
          <p:txBody>
            <a:bodyPr/>
            <a:lstStyle/>
            <a:p>
              <a:endParaRPr lang="en-US"/>
            </a:p>
          </p:txBody>
        </p:sp>
        <p:sp>
          <p:nvSpPr>
            <p:cNvPr id="11272" name="Line 42"/>
            <p:cNvSpPr>
              <a:spLocks noChangeShapeType="1"/>
            </p:cNvSpPr>
            <p:nvPr/>
          </p:nvSpPr>
          <p:spPr bwMode="auto">
            <a:xfrm flipH="1">
              <a:off x="2496" y="1152"/>
              <a:ext cx="240" cy="144"/>
            </a:xfrm>
            <a:prstGeom prst="line">
              <a:avLst/>
            </a:prstGeom>
            <a:noFill/>
            <a:ln w="28575">
              <a:solidFill>
                <a:schemeClr val="tx1"/>
              </a:solidFill>
              <a:round/>
              <a:headEnd/>
              <a:tailEnd type="triangle" w="med" len="med"/>
            </a:ln>
          </p:spPr>
          <p:txBody>
            <a:bodyPr/>
            <a:lstStyle/>
            <a:p>
              <a:endParaRPr lang="en-US"/>
            </a:p>
          </p:txBody>
        </p:sp>
        <p:sp>
          <p:nvSpPr>
            <p:cNvPr id="11273" name="Text Box 43"/>
            <p:cNvSpPr txBox="1">
              <a:spLocks noChangeArrowheads="1"/>
            </p:cNvSpPr>
            <p:nvPr/>
          </p:nvSpPr>
          <p:spPr bwMode="auto">
            <a:xfrm rot="-387529">
              <a:off x="1342" y="1440"/>
              <a:ext cx="624" cy="194"/>
            </a:xfrm>
            <a:prstGeom prst="rect">
              <a:avLst/>
            </a:prstGeom>
            <a:solidFill>
              <a:schemeClr val="hlink"/>
            </a:solidFill>
            <a:ln w="9525">
              <a:noFill/>
              <a:miter lim="800000"/>
              <a:headEnd/>
              <a:tailEnd/>
            </a:ln>
          </p:spPr>
          <p:txBody>
            <a:bodyPr>
              <a:spAutoFit/>
            </a:bodyPr>
            <a:lstStyle/>
            <a:p>
              <a:pPr eaLnBrk="1" hangingPunct="1">
                <a:spcBef>
                  <a:spcPct val="50000"/>
                </a:spcBef>
              </a:pPr>
              <a:r>
                <a:rPr lang="en-US" sz="1600" i="1">
                  <a:solidFill>
                    <a:schemeClr val="bg1"/>
                  </a:solidFill>
                  <a:latin typeface="Arial" charset="0"/>
                </a:rPr>
                <a:t>Antarctic</a:t>
              </a:r>
            </a:p>
          </p:txBody>
        </p:sp>
        <p:sp>
          <p:nvSpPr>
            <p:cNvPr id="11274" name="Text Box 44"/>
            <p:cNvSpPr txBox="1">
              <a:spLocks noChangeArrowheads="1"/>
            </p:cNvSpPr>
            <p:nvPr/>
          </p:nvSpPr>
          <p:spPr bwMode="auto">
            <a:xfrm rot="-162037">
              <a:off x="2256" y="1392"/>
              <a:ext cx="816" cy="193"/>
            </a:xfrm>
            <a:prstGeom prst="rect">
              <a:avLst/>
            </a:prstGeom>
            <a:solidFill>
              <a:schemeClr val="hlink"/>
            </a:solidFill>
            <a:ln w="9525">
              <a:noFill/>
              <a:miter lim="800000"/>
              <a:headEnd/>
              <a:tailEnd/>
            </a:ln>
          </p:spPr>
          <p:txBody>
            <a:bodyPr>
              <a:spAutoFit/>
            </a:bodyPr>
            <a:lstStyle/>
            <a:p>
              <a:pPr eaLnBrk="1" hangingPunct="1">
                <a:spcBef>
                  <a:spcPct val="50000"/>
                </a:spcBef>
              </a:pPr>
              <a:r>
                <a:rPr lang="en-US" sz="1600" i="1">
                  <a:solidFill>
                    <a:schemeClr val="bg1"/>
                  </a:solidFill>
                  <a:latin typeface="Arial" charset="0"/>
                </a:rPr>
                <a:t>Circumpolar</a:t>
              </a:r>
            </a:p>
          </p:txBody>
        </p:sp>
        <p:sp>
          <p:nvSpPr>
            <p:cNvPr id="11275" name="Text Box 45"/>
            <p:cNvSpPr txBox="1">
              <a:spLocks noChangeArrowheads="1"/>
            </p:cNvSpPr>
            <p:nvPr/>
          </p:nvSpPr>
          <p:spPr bwMode="auto">
            <a:xfrm rot="551799">
              <a:off x="3312" y="1440"/>
              <a:ext cx="624" cy="194"/>
            </a:xfrm>
            <a:prstGeom prst="rect">
              <a:avLst/>
            </a:prstGeom>
            <a:solidFill>
              <a:schemeClr val="hlink"/>
            </a:solidFill>
            <a:ln w="9525">
              <a:noFill/>
              <a:miter lim="800000"/>
              <a:headEnd/>
              <a:tailEnd/>
            </a:ln>
          </p:spPr>
          <p:txBody>
            <a:bodyPr>
              <a:spAutoFit/>
            </a:bodyPr>
            <a:lstStyle/>
            <a:p>
              <a:pPr eaLnBrk="1" hangingPunct="1">
                <a:spcBef>
                  <a:spcPct val="50000"/>
                </a:spcBef>
              </a:pPr>
              <a:r>
                <a:rPr lang="en-US" sz="1600" i="1">
                  <a:solidFill>
                    <a:schemeClr val="bg1"/>
                  </a:solidFill>
                  <a:latin typeface="Arial" charset="0"/>
                </a:rPr>
                <a:t>Current</a:t>
              </a:r>
            </a:p>
          </p:txBody>
        </p:sp>
        <p:pic>
          <p:nvPicPr>
            <p:cNvPr id="11276" name="Picture 46"/>
            <p:cNvPicPr>
              <a:picLocks noChangeAspect="1" noChangeArrowheads="1"/>
            </p:cNvPicPr>
            <p:nvPr/>
          </p:nvPicPr>
          <p:blipFill>
            <a:blip r:embed="rId3" cstate="print"/>
            <a:srcRect/>
            <a:stretch>
              <a:fillRect/>
            </a:stretch>
          </p:blipFill>
          <p:spPr bwMode="auto">
            <a:xfrm>
              <a:off x="1296" y="240"/>
              <a:ext cx="3120" cy="1477"/>
            </a:xfrm>
            <a:prstGeom prst="rect">
              <a:avLst/>
            </a:prstGeom>
            <a:noFill/>
            <a:ln w="9525">
              <a:noFill/>
              <a:miter lim="800000"/>
              <a:headEnd/>
              <a:tailEnd/>
            </a:ln>
          </p:spPr>
        </p:pic>
        <p:sp>
          <p:nvSpPr>
            <p:cNvPr id="11277" name="Text Box 47"/>
            <p:cNvSpPr txBox="1">
              <a:spLocks noChangeArrowheads="1"/>
            </p:cNvSpPr>
            <p:nvPr/>
          </p:nvSpPr>
          <p:spPr bwMode="auto">
            <a:xfrm rot="-387529">
              <a:off x="1342" y="1440"/>
              <a:ext cx="624" cy="194"/>
            </a:xfrm>
            <a:prstGeom prst="rect">
              <a:avLst/>
            </a:prstGeom>
            <a:solidFill>
              <a:schemeClr val="hlink"/>
            </a:solidFill>
            <a:ln w="9525">
              <a:noFill/>
              <a:miter lim="800000"/>
              <a:headEnd/>
              <a:tailEnd/>
            </a:ln>
          </p:spPr>
          <p:txBody>
            <a:bodyPr>
              <a:spAutoFit/>
            </a:bodyPr>
            <a:lstStyle/>
            <a:p>
              <a:pPr eaLnBrk="1" hangingPunct="1">
                <a:spcBef>
                  <a:spcPct val="50000"/>
                </a:spcBef>
              </a:pPr>
              <a:r>
                <a:rPr lang="en-US" sz="1600" i="1">
                  <a:solidFill>
                    <a:schemeClr val="bg1"/>
                  </a:solidFill>
                  <a:latin typeface="Arial" charset="0"/>
                </a:rPr>
                <a:t>Antarctic</a:t>
              </a:r>
            </a:p>
          </p:txBody>
        </p:sp>
        <p:sp>
          <p:nvSpPr>
            <p:cNvPr id="11278" name="Text Box 48"/>
            <p:cNvSpPr txBox="1">
              <a:spLocks noChangeArrowheads="1"/>
            </p:cNvSpPr>
            <p:nvPr/>
          </p:nvSpPr>
          <p:spPr bwMode="auto">
            <a:xfrm rot="-162037">
              <a:off x="2256" y="1392"/>
              <a:ext cx="816" cy="193"/>
            </a:xfrm>
            <a:prstGeom prst="rect">
              <a:avLst/>
            </a:prstGeom>
            <a:solidFill>
              <a:schemeClr val="hlink"/>
            </a:solidFill>
            <a:ln w="9525">
              <a:noFill/>
              <a:miter lim="800000"/>
              <a:headEnd/>
              <a:tailEnd/>
            </a:ln>
          </p:spPr>
          <p:txBody>
            <a:bodyPr>
              <a:spAutoFit/>
            </a:bodyPr>
            <a:lstStyle/>
            <a:p>
              <a:pPr eaLnBrk="1" hangingPunct="1">
                <a:spcBef>
                  <a:spcPct val="50000"/>
                </a:spcBef>
              </a:pPr>
              <a:r>
                <a:rPr lang="en-US" sz="1600" i="1">
                  <a:solidFill>
                    <a:schemeClr val="bg1"/>
                  </a:solidFill>
                  <a:latin typeface="Arial" charset="0"/>
                </a:rPr>
                <a:t>Circumpolar</a:t>
              </a:r>
            </a:p>
          </p:txBody>
        </p:sp>
        <p:sp>
          <p:nvSpPr>
            <p:cNvPr id="11279" name="Text Box 49"/>
            <p:cNvSpPr txBox="1">
              <a:spLocks noChangeArrowheads="1"/>
            </p:cNvSpPr>
            <p:nvPr/>
          </p:nvSpPr>
          <p:spPr bwMode="auto">
            <a:xfrm rot="551799">
              <a:off x="3312" y="1440"/>
              <a:ext cx="624" cy="194"/>
            </a:xfrm>
            <a:prstGeom prst="rect">
              <a:avLst/>
            </a:prstGeom>
            <a:solidFill>
              <a:schemeClr val="hlink"/>
            </a:solidFill>
            <a:ln w="9525">
              <a:noFill/>
              <a:miter lim="800000"/>
              <a:headEnd/>
              <a:tailEnd/>
            </a:ln>
          </p:spPr>
          <p:txBody>
            <a:bodyPr>
              <a:spAutoFit/>
            </a:bodyPr>
            <a:lstStyle/>
            <a:p>
              <a:pPr eaLnBrk="1" hangingPunct="1">
                <a:spcBef>
                  <a:spcPct val="50000"/>
                </a:spcBef>
              </a:pPr>
              <a:r>
                <a:rPr lang="en-US" sz="1600" i="1">
                  <a:solidFill>
                    <a:schemeClr val="bg1"/>
                  </a:solidFill>
                  <a:latin typeface="Arial" charset="0"/>
                </a:rPr>
                <a:t>Current</a:t>
              </a:r>
            </a:p>
          </p:txBody>
        </p:sp>
        <p:pic>
          <p:nvPicPr>
            <p:cNvPr id="11280" name="Picture 50"/>
            <p:cNvPicPr>
              <a:picLocks noChangeAspect="1" noChangeArrowheads="1"/>
            </p:cNvPicPr>
            <p:nvPr/>
          </p:nvPicPr>
          <p:blipFill>
            <a:blip r:embed="rId3" cstate="print"/>
            <a:srcRect/>
            <a:stretch>
              <a:fillRect/>
            </a:stretch>
          </p:blipFill>
          <p:spPr bwMode="auto">
            <a:xfrm>
              <a:off x="1296" y="240"/>
              <a:ext cx="3120" cy="1477"/>
            </a:xfrm>
            <a:prstGeom prst="rect">
              <a:avLst/>
            </a:prstGeom>
            <a:noFill/>
            <a:ln w="9525">
              <a:noFill/>
              <a:miter lim="800000"/>
              <a:headEnd/>
              <a:tailEnd/>
            </a:ln>
          </p:spPr>
        </p:pic>
        <p:sp>
          <p:nvSpPr>
            <p:cNvPr id="11281" name="Text Box 51"/>
            <p:cNvSpPr txBox="1">
              <a:spLocks noChangeArrowheads="1"/>
            </p:cNvSpPr>
            <p:nvPr/>
          </p:nvSpPr>
          <p:spPr bwMode="auto">
            <a:xfrm rot="-387529">
              <a:off x="1342" y="1440"/>
              <a:ext cx="624" cy="194"/>
            </a:xfrm>
            <a:prstGeom prst="rect">
              <a:avLst/>
            </a:prstGeom>
            <a:solidFill>
              <a:schemeClr val="hlink"/>
            </a:solidFill>
            <a:ln w="9525">
              <a:noFill/>
              <a:miter lim="800000"/>
              <a:headEnd/>
              <a:tailEnd/>
            </a:ln>
          </p:spPr>
          <p:txBody>
            <a:bodyPr>
              <a:spAutoFit/>
            </a:bodyPr>
            <a:lstStyle/>
            <a:p>
              <a:pPr eaLnBrk="1" hangingPunct="1">
                <a:spcBef>
                  <a:spcPct val="50000"/>
                </a:spcBef>
              </a:pPr>
              <a:r>
                <a:rPr lang="en-US" sz="1600" i="1">
                  <a:solidFill>
                    <a:schemeClr val="bg1"/>
                  </a:solidFill>
                  <a:latin typeface="Arial" charset="0"/>
                </a:rPr>
                <a:t>Antarctic</a:t>
              </a:r>
            </a:p>
          </p:txBody>
        </p:sp>
        <p:sp>
          <p:nvSpPr>
            <p:cNvPr id="11282" name="Text Box 52"/>
            <p:cNvSpPr txBox="1">
              <a:spLocks noChangeArrowheads="1"/>
            </p:cNvSpPr>
            <p:nvPr/>
          </p:nvSpPr>
          <p:spPr bwMode="auto">
            <a:xfrm rot="-162037">
              <a:off x="2256" y="1392"/>
              <a:ext cx="816" cy="193"/>
            </a:xfrm>
            <a:prstGeom prst="rect">
              <a:avLst/>
            </a:prstGeom>
            <a:solidFill>
              <a:schemeClr val="hlink"/>
            </a:solidFill>
            <a:ln w="9525">
              <a:noFill/>
              <a:miter lim="800000"/>
              <a:headEnd/>
              <a:tailEnd/>
            </a:ln>
          </p:spPr>
          <p:txBody>
            <a:bodyPr>
              <a:spAutoFit/>
            </a:bodyPr>
            <a:lstStyle/>
            <a:p>
              <a:pPr eaLnBrk="1" hangingPunct="1">
                <a:spcBef>
                  <a:spcPct val="50000"/>
                </a:spcBef>
              </a:pPr>
              <a:r>
                <a:rPr lang="en-US" sz="1600" i="1">
                  <a:solidFill>
                    <a:schemeClr val="bg1"/>
                  </a:solidFill>
                  <a:latin typeface="Arial" charset="0"/>
                </a:rPr>
                <a:t>Circumpolar</a:t>
              </a:r>
            </a:p>
          </p:txBody>
        </p:sp>
        <p:sp>
          <p:nvSpPr>
            <p:cNvPr id="11283" name="Text Box 53"/>
            <p:cNvSpPr txBox="1">
              <a:spLocks noChangeArrowheads="1"/>
            </p:cNvSpPr>
            <p:nvPr/>
          </p:nvSpPr>
          <p:spPr bwMode="auto">
            <a:xfrm rot="551799">
              <a:off x="3312" y="1440"/>
              <a:ext cx="624" cy="194"/>
            </a:xfrm>
            <a:prstGeom prst="rect">
              <a:avLst/>
            </a:prstGeom>
            <a:solidFill>
              <a:schemeClr val="hlink"/>
            </a:solidFill>
            <a:ln w="9525">
              <a:noFill/>
              <a:miter lim="800000"/>
              <a:headEnd/>
              <a:tailEnd/>
            </a:ln>
          </p:spPr>
          <p:txBody>
            <a:bodyPr>
              <a:spAutoFit/>
            </a:bodyPr>
            <a:lstStyle/>
            <a:p>
              <a:pPr eaLnBrk="1" hangingPunct="1">
                <a:spcBef>
                  <a:spcPct val="50000"/>
                </a:spcBef>
              </a:pPr>
              <a:r>
                <a:rPr lang="en-US" sz="1600" i="1">
                  <a:solidFill>
                    <a:schemeClr val="bg1"/>
                  </a:solidFill>
                  <a:latin typeface="Arial" charset="0"/>
                </a:rPr>
                <a:t>Current</a:t>
              </a:r>
            </a:p>
          </p:txBody>
        </p:sp>
        <p:sp>
          <p:nvSpPr>
            <p:cNvPr id="11284" name="Text Box 54"/>
            <p:cNvSpPr txBox="1">
              <a:spLocks noChangeArrowheads="1"/>
            </p:cNvSpPr>
            <p:nvPr/>
          </p:nvSpPr>
          <p:spPr bwMode="auto">
            <a:xfrm rot="-387529">
              <a:off x="1342" y="1440"/>
              <a:ext cx="624" cy="194"/>
            </a:xfrm>
            <a:prstGeom prst="rect">
              <a:avLst/>
            </a:prstGeom>
            <a:solidFill>
              <a:schemeClr val="hlink"/>
            </a:solidFill>
            <a:ln w="9525">
              <a:noFill/>
              <a:miter lim="800000"/>
              <a:headEnd/>
              <a:tailEnd/>
            </a:ln>
          </p:spPr>
          <p:txBody>
            <a:bodyPr>
              <a:spAutoFit/>
            </a:bodyPr>
            <a:lstStyle/>
            <a:p>
              <a:pPr eaLnBrk="1" hangingPunct="1">
                <a:spcBef>
                  <a:spcPct val="50000"/>
                </a:spcBef>
              </a:pPr>
              <a:r>
                <a:rPr lang="en-US" sz="1600" i="1">
                  <a:solidFill>
                    <a:schemeClr val="bg1"/>
                  </a:solidFill>
                  <a:latin typeface="Arial" charset="0"/>
                </a:rPr>
                <a:t>Antarctic</a:t>
              </a:r>
            </a:p>
          </p:txBody>
        </p:sp>
        <p:sp>
          <p:nvSpPr>
            <p:cNvPr id="11285" name="Text Box 55"/>
            <p:cNvSpPr txBox="1">
              <a:spLocks noChangeArrowheads="1"/>
            </p:cNvSpPr>
            <p:nvPr/>
          </p:nvSpPr>
          <p:spPr bwMode="auto">
            <a:xfrm rot="-162037">
              <a:off x="2256" y="1392"/>
              <a:ext cx="816" cy="193"/>
            </a:xfrm>
            <a:prstGeom prst="rect">
              <a:avLst/>
            </a:prstGeom>
            <a:solidFill>
              <a:schemeClr val="hlink"/>
            </a:solidFill>
            <a:ln w="9525">
              <a:noFill/>
              <a:miter lim="800000"/>
              <a:headEnd/>
              <a:tailEnd/>
            </a:ln>
          </p:spPr>
          <p:txBody>
            <a:bodyPr>
              <a:spAutoFit/>
            </a:bodyPr>
            <a:lstStyle/>
            <a:p>
              <a:pPr eaLnBrk="1" hangingPunct="1">
                <a:spcBef>
                  <a:spcPct val="50000"/>
                </a:spcBef>
              </a:pPr>
              <a:r>
                <a:rPr lang="en-US" sz="1600" i="1">
                  <a:solidFill>
                    <a:schemeClr val="bg1"/>
                  </a:solidFill>
                  <a:latin typeface="Arial" charset="0"/>
                </a:rPr>
                <a:t>Circumpolar</a:t>
              </a:r>
            </a:p>
          </p:txBody>
        </p:sp>
        <p:sp>
          <p:nvSpPr>
            <p:cNvPr id="11286" name="Text Box 56"/>
            <p:cNvSpPr txBox="1">
              <a:spLocks noChangeArrowheads="1"/>
            </p:cNvSpPr>
            <p:nvPr/>
          </p:nvSpPr>
          <p:spPr bwMode="auto">
            <a:xfrm rot="551799">
              <a:off x="3312" y="1440"/>
              <a:ext cx="624" cy="194"/>
            </a:xfrm>
            <a:prstGeom prst="rect">
              <a:avLst/>
            </a:prstGeom>
            <a:solidFill>
              <a:schemeClr val="hlink"/>
            </a:solidFill>
            <a:ln w="9525">
              <a:noFill/>
              <a:miter lim="800000"/>
              <a:headEnd/>
              <a:tailEnd/>
            </a:ln>
          </p:spPr>
          <p:txBody>
            <a:bodyPr>
              <a:spAutoFit/>
            </a:bodyPr>
            <a:lstStyle/>
            <a:p>
              <a:pPr eaLnBrk="1" hangingPunct="1">
                <a:spcBef>
                  <a:spcPct val="50000"/>
                </a:spcBef>
              </a:pPr>
              <a:r>
                <a:rPr lang="en-US" sz="1600" i="1">
                  <a:solidFill>
                    <a:schemeClr val="bg1"/>
                  </a:solidFill>
                  <a:latin typeface="Arial" charset="0"/>
                </a:rPr>
                <a:t>Current</a:t>
              </a:r>
            </a:p>
          </p:txBody>
        </p:sp>
        <p:sp>
          <p:nvSpPr>
            <p:cNvPr id="11287" name="Text Box 57"/>
            <p:cNvSpPr txBox="1">
              <a:spLocks noChangeArrowheads="1"/>
            </p:cNvSpPr>
            <p:nvPr/>
          </p:nvSpPr>
          <p:spPr bwMode="auto">
            <a:xfrm>
              <a:off x="0" y="9"/>
              <a:ext cx="3552" cy="228"/>
            </a:xfrm>
            <a:prstGeom prst="rect">
              <a:avLst/>
            </a:prstGeom>
            <a:solidFill>
              <a:schemeClr val="hlink"/>
            </a:solidFill>
            <a:ln w="9525">
              <a:noFill/>
              <a:miter lim="800000"/>
              <a:headEnd/>
              <a:tailEnd/>
            </a:ln>
          </p:spPr>
          <p:txBody>
            <a:bodyPr>
              <a:spAutoFit/>
            </a:bodyPr>
            <a:lstStyle/>
            <a:p>
              <a:pPr eaLnBrk="1" hangingPunct="1">
                <a:spcBef>
                  <a:spcPct val="50000"/>
                </a:spcBef>
              </a:pPr>
              <a:r>
                <a:rPr lang="en-US" sz="2000" b="1" i="1">
                  <a:solidFill>
                    <a:schemeClr val="bg1"/>
                  </a:solidFill>
                  <a:latin typeface="Arial" charset="0"/>
                </a:rPr>
                <a:t>The Slow,  Deep Thermohaline Circulation</a:t>
              </a:r>
            </a:p>
          </p:txBody>
        </p:sp>
        <p:grpSp>
          <p:nvGrpSpPr>
            <p:cNvPr id="11288" name="Group 58"/>
            <p:cNvGrpSpPr>
              <a:grpSpLocks/>
            </p:cNvGrpSpPr>
            <p:nvPr/>
          </p:nvGrpSpPr>
          <p:grpSpPr bwMode="auto">
            <a:xfrm>
              <a:off x="1296" y="249"/>
              <a:ext cx="3120" cy="1477"/>
              <a:chOff x="1296" y="240"/>
              <a:chExt cx="3120" cy="1477"/>
            </a:xfrm>
          </p:grpSpPr>
          <p:grpSp>
            <p:nvGrpSpPr>
              <p:cNvPr id="11293" name="Group 59"/>
              <p:cNvGrpSpPr>
                <a:grpSpLocks/>
              </p:cNvGrpSpPr>
              <p:nvPr/>
            </p:nvGrpSpPr>
            <p:grpSpPr bwMode="auto">
              <a:xfrm>
                <a:off x="1296" y="240"/>
                <a:ext cx="3120" cy="1477"/>
                <a:chOff x="1296" y="240"/>
                <a:chExt cx="3120" cy="1477"/>
              </a:xfrm>
            </p:grpSpPr>
            <p:pic>
              <p:nvPicPr>
                <p:cNvPr id="11295" name="Picture 60"/>
                <p:cNvPicPr>
                  <a:picLocks noChangeAspect="1" noChangeArrowheads="1"/>
                </p:cNvPicPr>
                <p:nvPr/>
              </p:nvPicPr>
              <p:blipFill>
                <a:blip r:embed="rId3" cstate="print"/>
                <a:srcRect/>
                <a:stretch>
                  <a:fillRect/>
                </a:stretch>
              </p:blipFill>
              <p:spPr bwMode="auto">
                <a:xfrm>
                  <a:off x="1296" y="240"/>
                  <a:ext cx="3120" cy="1477"/>
                </a:xfrm>
                <a:prstGeom prst="rect">
                  <a:avLst/>
                </a:prstGeom>
                <a:noFill/>
                <a:ln w="9525">
                  <a:noFill/>
                  <a:miter lim="800000"/>
                  <a:headEnd/>
                  <a:tailEnd/>
                </a:ln>
              </p:spPr>
            </p:pic>
            <p:sp>
              <p:nvSpPr>
                <p:cNvPr id="11296" name="Line 61"/>
                <p:cNvSpPr>
                  <a:spLocks noChangeShapeType="1"/>
                </p:cNvSpPr>
                <p:nvPr/>
              </p:nvSpPr>
              <p:spPr bwMode="auto">
                <a:xfrm flipV="1">
                  <a:off x="1824" y="624"/>
                  <a:ext cx="48" cy="192"/>
                </a:xfrm>
                <a:prstGeom prst="line">
                  <a:avLst/>
                </a:prstGeom>
                <a:noFill/>
                <a:ln w="38100">
                  <a:solidFill>
                    <a:schemeClr val="tx1"/>
                  </a:solidFill>
                  <a:round/>
                  <a:headEnd/>
                  <a:tailEnd type="triangle" w="med" len="med"/>
                </a:ln>
              </p:spPr>
              <p:txBody>
                <a:bodyPr/>
                <a:lstStyle/>
                <a:p>
                  <a:endParaRPr lang="en-US"/>
                </a:p>
              </p:txBody>
            </p:sp>
          </p:grpSp>
          <p:sp>
            <p:nvSpPr>
              <p:cNvPr id="11294" name="Line 62"/>
              <p:cNvSpPr>
                <a:spLocks noChangeShapeType="1"/>
              </p:cNvSpPr>
              <p:nvPr/>
            </p:nvSpPr>
            <p:spPr bwMode="auto">
              <a:xfrm flipH="1">
                <a:off x="2496" y="1152"/>
                <a:ext cx="288" cy="144"/>
              </a:xfrm>
              <a:prstGeom prst="line">
                <a:avLst/>
              </a:prstGeom>
              <a:noFill/>
              <a:ln w="28575">
                <a:solidFill>
                  <a:schemeClr val="tx1"/>
                </a:solidFill>
                <a:round/>
                <a:headEnd/>
                <a:tailEnd type="triangle" w="med" len="med"/>
              </a:ln>
            </p:spPr>
            <p:txBody>
              <a:bodyPr/>
              <a:lstStyle/>
              <a:p>
                <a:endParaRPr lang="en-US"/>
              </a:p>
            </p:txBody>
          </p:sp>
        </p:grpSp>
        <p:sp>
          <p:nvSpPr>
            <p:cNvPr id="11289" name="Text Box 63"/>
            <p:cNvSpPr txBox="1">
              <a:spLocks noChangeArrowheads="1"/>
            </p:cNvSpPr>
            <p:nvPr/>
          </p:nvSpPr>
          <p:spPr bwMode="auto">
            <a:xfrm>
              <a:off x="1584" y="1392"/>
              <a:ext cx="672" cy="193"/>
            </a:xfrm>
            <a:prstGeom prst="rect">
              <a:avLst/>
            </a:prstGeom>
            <a:noFill/>
            <a:ln w="9525">
              <a:noFill/>
              <a:miter lim="800000"/>
              <a:headEnd/>
              <a:tailEnd/>
            </a:ln>
          </p:spPr>
          <p:txBody>
            <a:bodyPr>
              <a:spAutoFit/>
            </a:bodyPr>
            <a:lstStyle/>
            <a:p>
              <a:pPr eaLnBrk="1" hangingPunct="1">
                <a:spcBef>
                  <a:spcPct val="50000"/>
                </a:spcBef>
              </a:pPr>
              <a:r>
                <a:rPr lang="en-US" sz="1600" b="1" i="1">
                  <a:solidFill>
                    <a:schemeClr val="bg1"/>
                  </a:solidFill>
                  <a:latin typeface="Arial" charset="0"/>
                </a:rPr>
                <a:t>Antarctic</a:t>
              </a:r>
              <a:r>
                <a:rPr lang="en-US" sz="1600">
                  <a:solidFill>
                    <a:schemeClr val="bg1"/>
                  </a:solidFill>
                  <a:latin typeface="Arial" charset="0"/>
                </a:rPr>
                <a:t> </a:t>
              </a:r>
            </a:p>
          </p:txBody>
        </p:sp>
        <p:sp>
          <p:nvSpPr>
            <p:cNvPr id="11290" name="Text Box 64"/>
            <p:cNvSpPr txBox="1">
              <a:spLocks noChangeArrowheads="1"/>
            </p:cNvSpPr>
            <p:nvPr/>
          </p:nvSpPr>
          <p:spPr bwMode="auto">
            <a:xfrm>
              <a:off x="2688" y="1392"/>
              <a:ext cx="912" cy="193"/>
            </a:xfrm>
            <a:prstGeom prst="rect">
              <a:avLst/>
            </a:prstGeom>
            <a:noFill/>
            <a:ln w="9525">
              <a:noFill/>
              <a:miter lim="800000"/>
              <a:headEnd/>
              <a:tailEnd/>
            </a:ln>
          </p:spPr>
          <p:txBody>
            <a:bodyPr>
              <a:spAutoFit/>
            </a:bodyPr>
            <a:lstStyle/>
            <a:p>
              <a:pPr eaLnBrk="1" hangingPunct="1">
                <a:spcBef>
                  <a:spcPct val="50000"/>
                </a:spcBef>
              </a:pPr>
              <a:r>
                <a:rPr lang="en-US" sz="1600" b="1" i="1">
                  <a:solidFill>
                    <a:schemeClr val="bg1"/>
                  </a:solidFill>
                  <a:latin typeface="Arial" charset="0"/>
                </a:rPr>
                <a:t>Circumpolar</a:t>
              </a:r>
            </a:p>
          </p:txBody>
        </p:sp>
        <p:sp>
          <p:nvSpPr>
            <p:cNvPr id="11291" name="Text Box 65"/>
            <p:cNvSpPr txBox="1">
              <a:spLocks noChangeArrowheads="1"/>
            </p:cNvSpPr>
            <p:nvPr/>
          </p:nvSpPr>
          <p:spPr bwMode="auto">
            <a:xfrm rot="-291186">
              <a:off x="3695" y="1436"/>
              <a:ext cx="666" cy="193"/>
            </a:xfrm>
            <a:prstGeom prst="rect">
              <a:avLst/>
            </a:prstGeom>
            <a:noFill/>
            <a:ln w="9525">
              <a:noFill/>
              <a:miter lim="800000"/>
              <a:headEnd/>
              <a:tailEnd/>
            </a:ln>
          </p:spPr>
          <p:txBody>
            <a:bodyPr>
              <a:spAutoFit/>
            </a:bodyPr>
            <a:lstStyle/>
            <a:p>
              <a:pPr eaLnBrk="1" hangingPunct="1">
                <a:spcBef>
                  <a:spcPct val="50000"/>
                </a:spcBef>
              </a:pPr>
              <a:r>
                <a:rPr lang="en-US" sz="1600" b="1" i="1">
                  <a:solidFill>
                    <a:schemeClr val="bg1"/>
                  </a:solidFill>
                  <a:latin typeface="Arial" charset="0"/>
                </a:rPr>
                <a:t>Current</a:t>
              </a:r>
            </a:p>
          </p:txBody>
        </p:sp>
        <p:sp>
          <p:nvSpPr>
            <p:cNvPr id="11292" name="Line 66"/>
            <p:cNvSpPr>
              <a:spLocks noChangeShapeType="1"/>
            </p:cNvSpPr>
            <p:nvPr/>
          </p:nvSpPr>
          <p:spPr bwMode="auto">
            <a:xfrm>
              <a:off x="3456" y="768"/>
              <a:ext cx="96" cy="96"/>
            </a:xfrm>
            <a:prstGeom prst="line">
              <a:avLst/>
            </a:prstGeom>
            <a:noFill/>
            <a:ln w="28575">
              <a:solidFill>
                <a:schemeClr val="tx1"/>
              </a:solidFill>
              <a:round/>
              <a:headEnd/>
              <a:tailEnd type="triangle" w="med" len="med"/>
            </a:ln>
          </p:spPr>
          <p:txBody>
            <a:bodyPr/>
            <a:lstStyle/>
            <a:p>
              <a:endParaRPr lang="en-US"/>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611188" y="1150938"/>
            <a:ext cx="6843712" cy="4473575"/>
          </a:xfrm>
          <a:prstGeom prst="rect">
            <a:avLst/>
          </a:prstGeom>
          <a:noFill/>
          <a:ln w="9525">
            <a:noFill/>
            <a:miter lim="800000"/>
            <a:headEnd/>
            <a:tailEnd/>
          </a:ln>
        </p:spPr>
        <p:txBody>
          <a:bodyPr wrap="none">
            <a:spAutoFit/>
          </a:bodyPr>
          <a:lstStyle/>
          <a:p>
            <a:pPr eaLnBrk="1" hangingPunct="1"/>
            <a:r>
              <a:rPr lang="en-US" b="1">
                <a:solidFill>
                  <a:srgbClr val="FF3300"/>
                </a:solidFill>
                <a:latin typeface="Cambria" pitchFamily="18" charset="0"/>
              </a:rPr>
              <a:t>Learning Objectives</a:t>
            </a:r>
          </a:p>
          <a:p>
            <a:pPr eaLnBrk="1" hangingPunct="1"/>
            <a:endParaRPr lang="en-US" b="1">
              <a:latin typeface="Cambria" pitchFamily="18" charset="0"/>
            </a:endParaRPr>
          </a:p>
          <a:p>
            <a:pPr eaLnBrk="1" hangingPunct="1"/>
            <a:r>
              <a:rPr lang="en-ZA" b="1">
                <a:latin typeface="Cambria" pitchFamily="18" charset="0"/>
              </a:rPr>
              <a:t>The role of solar heating</a:t>
            </a:r>
          </a:p>
          <a:p>
            <a:pPr eaLnBrk="1" hangingPunct="1"/>
            <a:endParaRPr lang="en-US" b="1">
              <a:latin typeface="Cambria" pitchFamily="18" charset="0"/>
            </a:endParaRPr>
          </a:p>
          <a:p>
            <a:pPr eaLnBrk="1" hangingPunct="1"/>
            <a:r>
              <a:rPr lang="en-US" b="1">
                <a:latin typeface="Cambria" pitchFamily="18" charset="0"/>
              </a:rPr>
              <a:t>How does the wind drive surface currents?</a:t>
            </a:r>
          </a:p>
          <a:p>
            <a:pPr eaLnBrk="1" hangingPunct="1"/>
            <a:endParaRPr lang="en-US" b="1">
              <a:latin typeface="Cambria" pitchFamily="18" charset="0"/>
            </a:endParaRPr>
          </a:p>
          <a:p>
            <a:pPr eaLnBrk="1" hangingPunct="1"/>
            <a:r>
              <a:rPr lang="en-ZA" b="1">
                <a:latin typeface="Cambria" pitchFamily="18" charset="0"/>
              </a:rPr>
              <a:t>Consider this! – Theories from Ekman, Stommel</a:t>
            </a:r>
            <a:endParaRPr lang="en-US" b="1">
              <a:latin typeface="Cambria" pitchFamily="18" charset="0"/>
            </a:endParaRPr>
          </a:p>
          <a:p>
            <a:pPr eaLnBrk="1" hangingPunct="1"/>
            <a:endParaRPr lang="en-US" b="1">
              <a:latin typeface="Cambria" pitchFamily="18" charset="0"/>
            </a:endParaRPr>
          </a:p>
          <a:p>
            <a:pPr eaLnBrk="1" hangingPunct="1"/>
            <a:r>
              <a:rPr lang="en-US" b="1">
                <a:latin typeface="Cambria" pitchFamily="18" charset="0"/>
              </a:rPr>
              <a:t>West vs East – why the difference</a:t>
            </a:r>
          </a:p>
          <a:p>
            <a:pPr eaLnBrk="1" hangingPunct="1"/>
            <a:endParaRPr lang="en-ZA" b="1">
              <a:latin typeface="Cambria" pitchFamily="18" charset="0"/>
            </a:endParaRPr>
          </a:p>
          <a:p>
            <a:pPr eaLnBrk="1" hangingPunct="1"/>
            <a:r>
              <a:rPr lang="en-ZA" b="1">
                <a:latin typeface="Cambria" pitchFamily="18" charset="0"/>
              </a:rPr>
              <a:t>Coastal and open ocean upwelling</a:t>
            </a:r>
            <a:endParaRPr lang="en-US" b="1">
              <a:latin typeface="Cambria" pitchFamily="18" charset="0"/>
            </a:endParaRPr>
          </a:p>
          <a:p>
            <a:pPr eaLnBrk="1" hangingPunct="1"/>
            <a:endParaRPr lang="en-ZA" b="1">
              <a:latin typeface="Cambria" pitchFamily="18" charset="0"/>
            </a:endParaRPr>
          </a:p>
        </p:txBody>
      </p:sp>
      <p:sp>
        <p:nvSpPr>
          <p:cNvPr id="12291" name="Text Box 3"/>
          <p:cNvSpPr txBox="1">
            <a:spLocks noChangeArrowheads="1"/>
          </p:cNvSpPr>
          <p:nvPr/>
        </p:nvSpPr>
        <p:spPr bwMode="auto">
          <a:xfrm>
            <a:off x="250825" y="246063"/>
            <a:ext cx="6438900" cy="519112"/>
          </a:xfrm>
          <a:prstGeom prst="rect">
            <a:avLst/>
          </a:prstGeom>
          <a:noFill/>
          <a:ln w="9525">
            <a:noFill/>
            <a:miter lim="800000"/>
            <a:headEnd/>
            <a:tailEnd/>
          </a:ln>
        </p:spPr>
        <p:txBody>
          <a:bodyPr wrap="none">
            <a:spAutoFit/>
          </a:bodyPr>
          <a:lstStyle/>
          <a:p>
            <a:pPr eaLnBrk="1" hangingPunct="1"/>
            <a:r>
              <a:rPr lang="en-US" sz="2800" b="1">
                <a:solidFill>
                  <a:srgbClr val="0000FF"/>
                </a:solidFill>
                <a:latin typeface="Verdana" pitchFamily="112" charset="0"/>
              </a:rPr>
              <a:t>Wind driven surface circulation</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323850" y="333375"/>
            <a:ext cx="8820150" cy="830263"/>
          </a:xfrm>
          <a:prstGeom prst="rect">
            <a:avLst/>
          </a:prstGeom>
          <a:noFill/>
          <a:ln w="9525">
            <a:noFill/>
            <a:miter lim="800000"/>
            <a:headEnd/>
            <a:tailEnd/>
          </a:ln>
        </p:spPr>
        <p:txBody>
          <a:bodyPr>
            <a:spAutoFit/>
          </a:bodyPr>
          <a:lstStyle/>
          <a:p>
            <a:pPr eaLnBrk="1" hangingPunct="1"/>
            <a:r>
              <a:rPr lang="en-US" b="1">
                <a:solidFill>
                  <a:srgbClr val="FFFFFF"/>
                </a:solidFill>
                <a:latin typeface="Verdana" pitchFamily="112" charset="0"/>
              </a:rPr>
              <a:t>What regulates the motion of fluid particles in the ocean and atmosphere?</a:t>
            </a:r>
          </a:p>
        </p:txBody>
      </p:sp>
      <p:graphicFrame>
        <p:nvGraphicFramePr>
          <p:cNvPr id="276512" name="Group 32"/>
          <p:cNvGraphicFramePr>
            <a:graphicFrameLocks noGrp="1"/>
          </p:cNvGraphicFramePr>
          <p:nvPr/>
        </p:nvGraphicFramePr>
        <p:xfrm>
          <a:off x="684213" y="1484313"/>
          <a:ext cx="7989887" cy="3296604"/>
        </p:xfrm>
        <a:graphic>
          <a:graphicData uri="http://schemas.openxmlformats.org/drawingml/2006/table">
            <a:tbl>
              <a:tblPr/>
              <a:tblGrid>
                <a:gridCol w="3995737"/>
                <a:gridCol w="3994150"/>
              </a:tblGrid>
              <a:tr h="458788">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charset="2"/>
                        <a:buNone/>
                        <a:tabLst/>
                      </a:pPr>
                      <a:r>
                        <a:rPr kumimoji="1" lang="en-ZA" sz="2000" b="1" i="0" u="none" strike="noStrike" cap="none" normalizeH="0" baseline="0" smtClean="0">
                          <a:ln>
                            <a:noFill/>
                          </a:ln>
                          <a:solidFill>
                            <a:srgbClr val="FF0000"/>
                          </a:solidFill>
                          <a:effectLst/>
                          <a:latin typeface="Times New Roman" pitchFamily="18" charset="0"/>
                        </a:rPr>
                        <a:t>Forces generating currents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charset="2"/>
                        <a:buNone/>
                        <a:tabLst/>
                      </a:pPr>
                      <a:endParaRPr kumimoji="1" lang="en-ZA"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8788">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charset="2"/>
                        <a:buNone/>
                        <a:tabLst/>
                      </a:pPr>
                      <a:r>
                        <a:rPr kumimoji="1" lang="en-ZA" sz="2000" b="0" i="0" u="none" strike="noStrike" cap="none" normalizeH="0" baseline="0" smtClean="0">
                          <a:ln>
                            <a:noFill/>
                          </a:ln>
                          <a:solidFill>
                            <a:schemeClr val="tx1"/>
                          </a:solidFill>
                          <a:effectLst/>
                          <a:latin typeface="Times New Roman" pitchFamily="18" charset="0"/>
                        </a:rPr>
                        <a:t>Internal Forces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charset="2"/>
                        <a:buNone/>
                        <a:tabLst/>
                      </a:pPr>
                      <a:r>
                        <a:rPr kumimoji="1" lang="en-ZA" sz="2000" b="0" i="0" u="none" strike="noStrike" cap="none" normalizeH="0" baseline="0" smtClean="0">
                          <a:ln>
                            <a:noFill/>
                          </a:ln>
                          <a:solidFill>
                            <a:srgbClr val="FF0000"/>
                          </a:solidFill>
                          <a:effectLst/>
                          <a:latin typeface="Times New Roman" pitchFamily="18" charset="0"/>
                        </a:rPr>
                        <a:t>Forces exerted by wind, thermohaline (TSp)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8788">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charset="2"/>
                        <a:buNone/>
                        <a:tabLst/>
                      </a:pPr>
                      <a:r>
                        <a:rPr kumimoji="1" lang="en-ZA" sz="2000" b="0" i="0" u="none" strike="noStrike" cap="none" normalizeH="0" baseline="0" smtClean="0">
                          <a:ln>
                            <a:noFill/>
                          </a:ln>
                          <a:solidFill>
                            <a:schemeClr val="tx1"/>
                          </a:solidFill>
                          <a:effectLst/>
                          <a:latin typeface="Times New Roman" pitchFamily="18" charset="0"/>
                        </a:rPr>
                        <a:t>External Forces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charset="2"/>
                        <a:buNone/>
                        <a:tabLst/>
                      </a:pPr>
                      <a:r>
                        <a:rPr kumimoji="1" lang="en-ZA" sz="2000" b="0" i="0" u="none" strike="noStrike" cap="none" normalizeH="0" baseline="0" smtClean="0">
                          <a:ln>
                            <a:noFill/>
                          </a:ln>
                          <a:solidFill>
                            <a:srgbClr val="FF0000"/>
                          </a:solidFill>
                          <a:effectLst/>
                          <a:latin typeface="Times New Roman" pitchFamily="18" charset="0"/>
                        </a:rPr>
                        <a:t>Pressure gradient –solar radiation. Tidal forces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8788">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charset="2"/>
                        <a:buNone/>
                        <a:tabLst/>
                      </a:pPr>
                      <a:endParaRPr kumimoji="1" lang="en-ZA"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charset="2"/>
                        <a:buNone/>
                        <a:tabLst/>
                      </a:pPr>
                      <a:endParaRPr kumimoji="1" lang="en-ZA"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8788">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charset="2"/>
                        <a:buNone/>
                        <a:tabLst/>
                      </a:pPr>
                      <a:r>
                        <a:rPr kumimoji="1" lang="en-ZA" sz="2000" b="1" i="0" u="none" strike="noStrike" cap="none" normalizeH="0" baseline="0" smtClean="0">
                          <a:ln>
                            <a:noFill/>
                          </a:ln>
                          <a:solidFill>
                            <a:srgbClr val="FF0000"/>
                          </a:solidFill>
                          <a:effectLst/>
                          <a:latin typeface="Times New Roman" pitchFamily="18" charset="0"/>
                        </a:rPr>
                        <a:t>Forces retarding currents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charset="2"/>
                        <a:buNone/>
                        <a:tabLst/>
                      </a:pPr>
                      <a:r>
                        <a:rPr kumimoji="1" lang="en-ZA" sz="2000" b="0" i="0" u="none" strike="noStrike" cap="none" normalizeH="0" baseline="0" smtClean="0">
                          <a:ln>
                            <a:noFill/>
                          </a:ln>
                          <a:solidFill>
                            <a:schemeClr val="tx1"/>
                          </a:solidFill>
                          <a:effectLst/>
                          <a:latin typeface="Times New Roman" pitchFamily="18" charset="0"/>
                        </a:rPr>
                        <a:t>Friction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8788">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charset="2"/>
                        <a:buNone/>
                        <a:tabLst/>
                      </a:pPr>
                      <a:endParaRPr kumimoji="1" lang="en-ZA" sz="2800" b="1"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charset="2"/>
                        <a:buNone/>
                        <a:tabLst/>
                      </a:pPr>
                      <a:endParaRPr kumimoji="1" lang="en-ZA"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5867400" y="1219200"/>
            <a:ext cx="2819400" cy="2835275"/>
          </a:xfrm>
          <a:prstGeom prst="rect">
            <a:avLst/>
          </a:prstGeom>
          <a:noFill/>
          <a:ln w="9525">
            <a:noFill/>
            <a:miter lim="800000"/>
            <a:headEnd/>
            <a:tailEnd/>
          </a:ln>
        </p:spPr>
        <p:txBody>
          <a:bodyPr>
            <a:spAutoFit/>
          </a:bodyPr>
          <a:lstStyle/>
          <a:p>
            <a:pPr eaLnBrk="1" hangingPunct="1">
              <a:spcBef>
                <a:spcPct val="50000"/>
              </a:spcBef>
            </a:pPr>
            <a:r>
              <a:rPr lang="en-US" sz="2000" b="1">
                <a:solidFill>
                  <a:srgbClr val="FFFFFF"/>
                </a:solidFill>
                <a:latin typeface="Arial" charset="0"/>
              </a:rPr>
              <a:t>Solar heating is different at different  latitudes, because equal amounts of sunlight are spread over a greater surface area near the poles than in the tropics. </a:t>
            </a:r>
          </a:p>
        </p:txBody>
      </p:sp>
      <p:sp>
        <p:nvSpPr>
          <p:cNvPr id="14339" name="Text Box 4"/>
          <p:cNvSpPr txBox="1">
            <a:spLocks noChangeArrowheads="1"/>
          </p:cNvSpPr>
          <p:nvPr/>
        </p:nvSpPr>
        <p:spPr bwMode="auto">
          <a:xfrm>
            <a:off x="669925" y="420688"/>
            <a:ext cx="4789488" cy="457200"/>
          </a:xfrm>
          <a:prstGeom prst="rect">
            <a:avLst/>
          </a:prstGeom>
          <a:noFill/>
          <a:ln w="9525">
            <a:noFill/>
            <a:miter lim="800000"/>
            <a:headEnd/>
            <a:tailEnd/>
          </a:ln>
        </p:spPr>
        <p:txBody>
          <a:bodyPr wrap="none">
            <a:spAutoFit/>
          </a:bodyPr>
          <a:lstStyle/>
          <a:p>
            <a:pPr eaLnBrk="1" hangingPunct="1"/>
            <a:r>
              <a:rPr lang="en-US" b="1">
                <a:solidFill>
                  <a:srgbClr val="FFFF00"/>
                </a:solidFill>
                <a:latin typeface="Arial" charset="0"/>
                <a:cs typeface="Arial" charset="0"/>
              </a:rPr>
              <a:t>1. What drives ocean currents?</a:t>
            </a:r>
            <a:r>
              <a:rPr lang="en-US">
                <a:solidFill>
                  <a:srgbClr val="FFFF00"/>
                </a:solidFill>
                <a:latin typeface="Arial" charset="0"/>
                <a:cs typeface="Arial" charset="0"/>
              </a:rPr>
              <a:t> </a:t>
            </a:r>
          </a:p>
        </p:txBody>
      </p:sp>
      <p:pic>
        <p:nvPicPr>
          <p:cNvPr id="14340" name="Picture 5" descr="fig99"/>
          <p:cNvPicPr>
            <a:picLocks noChangeAspect="1" noChangeArrowheads="1"/>
          </p:cNvPicPr>
          <p:nvPr/>
        </p:nvPicPr>
        <p:blipFill>
          <a:blip r:embed="rId3" cstate="print"/>
          <a:srcRect/>
          <a:stretch>
            <a:fillRect/>
          </a:stretch>
        </p:blipFill>
        <p:spPr bwMode="auto">
          <a:xfrm>
            <a:off x="381000" y="1066800"/>
            <a:ext cx="5105400" cy="4868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a:defRPr/>
            </a:pPr>
            <a:endParaRPr lang="en-ZA" smtClean="0"/>
          </a:p>
        </p:txBody>
      </p:sp>
      <p:pic>
        <p:nvPicPr>
          <p:cNvPr id="15363" name="Picture 3" descr="Fig0803"/>
          <p:cNvPicPr>
            <a:picLocks noChangeAspect="1" noChangeArrowheads="1"/>
          </p:cNvPicPr>
          <p:nvPr/>
        </p:nvPicPr>
        <p:blipFill>
          <a:blip r:embed="rId2" cstate="print"/>
          <a:srcRect/>
          <a:stretch>
            <a:fillRect/>
          </a:stretch>
        </p:blipFill>
        <p:spPr bwMode="auto">
          <a:xfrm>
            <a:off x="755650" y="188913"/>
            <a:ext cx="8064500" cy="5311775"/>
          </a:xfrm>
          <a:prstGeom prst="rect">
            <a:avLst/>
          </a:prstGeom>
          <a:noFill/>
          <a:ln w="9525">
            <a:noFill/>
            <a:miter lim="800000"/>
            <a:headEnd/>
            <a:tailEnd/>
          </a:ln>
        </p:spPr>
      </p:pic>
      <p:sp>
        <p:nvSpPr>
          <p:cNvPr id="15364" name="Text Box 4"/>
          <p:cNvSpPr txBox="1">
            <a:spLocks noChangeArrowheads="1"/>
          </p:cNvSpPr>
          <p:nvPr/>
        </p:nvSpPr>
        <p:spPr bwMode="auto">
          <a:xfrm>
            <a:off x="533400" y="5751513"/>
            <a:ext cx="8321675" cy="701675"/>
          </a:xfrm>
          <a:prstGeom prst="rect">
            <a:avLst/>
          </a:prstGeom>
          <a:noFill/>
          <a:ln w="9525">
            <a:noFill/>
            <a:miter lim="800000"/>
            <a:headEnd/>
            <a:tailEnd/>
          </a:ln>
        </p:spPr>
        <p:txBody>
          <a:bodyPr>
            <a:spAutoFit/>
          </a:bodyPr>
          <a:lstStyle/>
          <a:p>
            <a:pPr eaLnBrk="1" hangingPunct="1"/>
            <a:r>
              <a:rPr lang="en-US" sz="2000" b="1">
                <a:latin typeface="Arial" charset="0"/>
              </a:rPr>
              <a:t>Simplified!! Warm air rises and cool air sinks; a convection current forms in a room resulting from uneven heating and cooling.</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C06F01"/>
          <p:cNvPicPr>
            <a:picLocks noChangeAspect="1" noChangeArrowheads="1"/>
          </p:cNvPicPr>
          <p:nvPr/>
        </p:nvPicPr>
        <p:blipFill>
          <a:blip r:embed="rId2" cstate="print"/>
          <a:srcRect t="24580" r="39766" b="18150"/>
          <a:stretch>
            <a:fillRect/>
          </a:stretch>
        </p:blipFill>
        <p:spPr bwMode="auto">
          <a:xfrm>
            <a:off x="1600200" y="2420938"/>
            <a:ext cx="5410200" cy="3927475"/>
          </a:xfrm>
          <a:prstGeom prst="rect">
            <a:avLst/>
          </a:prstGeom>
          <a:noFill/>
          <a:ln w="9525">
            <a:noFill/>
            <a:miter lim="800000"/>
            <a:headEnd/>
            <a:tailEnd/>
          </a:ln>
        </p:spPr>
      </p:pic>
      <p:sp>
        <p:nvSpPr>
          <p:cNvPr id="16387" name="Text Box 6"/>
          <p:cNvSpPr txBox="1">
            <a:spLocks noChangeArrowheads="1"/>
          </p:cNvSpPr>
          <p:nvPr/>
        </p:nvSpPr>
        <p:spPr bwMode="auto">
          <a:xfrm>
            <a:off x="1285875" y="6461125"/>
            <a:ext cx="2517775" cy="396875"/>
          </a:xfrm>
          <a:prstGeom prst="rect">
            <a:avLst/>
          </a:prstGeom>
          <a:noFill/>
          <a:ln w="9525">
            <a:noFill/>
            <a:miter lim="800000"/>
            <a:headEnd/>
            <a:tailEnd/>
          </a:ln>
        </p:spPr>
        <p:txBody>
          <a:bodyPr wrap="none">
            <a:spAutoFit/>
          </a:bodyPr>
          <a:lstStyle/>
          <a:p>
            <a:pPr eaLnBrk="1" hangingPunct="1"/>
            <a:r>
              <a:rPr lang="en-US" sz="2000" b="1">
                <a:solidFill>
                  <a:srgbClr val="FF3300"/>
                </a:solidFill>
                <a:latin typeface="Verdana" pitchFamily="112" charset="0"/>
              </a:rPr>
              <a:t>Equator/Tropics</a:t>
            </a:r>
          </a:p>
        </p:txBody>
      </p:sp>
      <p:sp>
        <p:nvSpPr>
          <p:cNvPr id="16388" name="Text Box 7"/>
          <p:cNvSpPr txBox="1">
            <a:spLocks noChangeArrowheads="1"/>
          </p:cNvSpPr>
          <p:nvPr/>
        </p:nvSpPr>
        <p:spPr bwMode="auto">
          <a:xfrm>
            <a:off x="4572000" y="6461125"/>
            <a:ext cx="2554288" cy="396875"/>
          </a:xfrm>
          <a:prstGeom prst="rect">
            <a:avLst/>
          </a:prstGeom>
          <a:noFill/>
          <a:ln w="9525">
            <a:noFill/>
            <a:miter lim="800000"/>
            <a:headEnd/>
            <a:tailEnd/>
          </a:ln>
        </p:spPr>
        <p:txBody>
          <a:bodyPr wrap="none">
            <a:spAutoFit/>
          </a:bodyPr>
          <a:lstStyle/>
          <a:p>
            <a:pPr eaLnBrk="1" hangingPunct="1"/>
            <a:r>
              <a:rPr lang="en-US" sz="2000" b="1">
                <a:solidFill>
                  <a:srgbClr val="0000FF"/>
                </a:solidFill>
                <a:latin typeface="Verdana" pitchFamily="112" charset="0"/>
              </a:rPr>
              <a:t>Higher Latitudes</a:t>
            </a:r>
          </a:p>
        </p:txBody>
      </p:sp>
      <p:sp>
        <p:nvSpPr>
          <p:cNvPr id="16389" name="Line 8"/>
          <p:cNvSpPr>
            <a:spLocks noChangeShapeType="1"/>
          </p:cNvSpPr>
          <p:nvPr/>
        </p:nvSpPr>
        <p:spPr bwMode="auto">
          <a:xfrm>
            <a:off x="762000" y="5257800"/>
            <a:ext cx="7467600" cy="0"/>
          </a:xfrm>
          <a:prstGeom prst="line">
            <a:avLst/>
          </a:prstGeom>
          <a:noFill/>
          <a:ln w="12700">
            <a:solidFill>
              <a:srgbClr val="003366"/>
            </a:solidFill>
            <a:round/>
            <a:headEnd/>
            <a:tailEnd/>
          </a:ln>
        </p:spPr>
        <p:txBody>
          <a:bodyPr/>
          <a:lstStyle/>
          <a:p>
            <a:endParaRPr lang="en-US"/>
          </a:p>
        </p:txBody>
      </p:sp>
      <p:sp>
        <p:nvSpPr>
          <p:cNvPr id="16390" name="Text Box 9"/>
          <p:cNvSpPr txBox="1">
            <a:spLocks noChangeArrowheads="1"/>
          </p:cNvSpPr>
          <p:nvPr/>
        </p:nvSpPr>
        <p:spPr bwMode="auto">
          <a:xfrm>
            <a:off x="7162800" y="4800600"/>
            <a:ext cx="1447800" cy="457200"/>
          </a:xfrm>
          <a:prstGeom prst="rect">
            <a:avLst/>
          </a:prstGeom>
          <a:noFill/>
          <a:ln w="9525">
            <a:noFill/>
            <a:miter lim="800000"/>
            <a:headEnd/>
            <a:tailEnd/>
          </a:ln>
        </p:spPr>
        <p:txBody>
          <a:bodyPr wrap="none">
            <a:spAutoFit/>
          </a:bodyPr>
          <a:lstStyle/>
          <a:p>
            <a:pPr eaLnBrk="1" hangingPunct="1"/>
            <a:r>
              <a:rPr lang="en-US" b="1">
                <a:solidFill>
                  <a:srgbClr val="003399"/>
                </a:solidFill>
                <a:latin typeface="Verdana" pitchFamily="112" charset="0"/>
              </a:rPr>
              <a:t>surface</a:t>
            </a:r>
          </a:p>
        </p:txBody>
      </p:sp>
      <p:sp>
        <p:nvSpPr>
          <p:cNvPr id="16391" name="Line 10"/>
          <p:cNvSpPr>
            <a:spLocks noChangeShapeType="1"/>
          </p:cNvSpPr>
          <p:nvPr/>
        </p:nvSpPr>
        <p:spPr bwMode="auto">
          <a:xfrm>
            <a:off x="838200" y="2514600"/>
            <a:ext cx="7467600" cy="0"/>
          </a:xfrm>
          <a:prstGeom prst="line">
            <a:avLst/>
          </a:prstGeom>
          <a:noFill/>
          <a:ln w="12700">
            <a:solidFill>
              <a:srgbClr val="003366"/>
            </a:solidFill>
            <a:round/>
            <a:headEnd/>
            <a:tailEnd/>
          </a:ln>
        </p:spPr>
        <p:txBody>
          <a:bodyPr/>
          <a:lstStyle/>
          <a:p>
            <a:endParaRPr lang="en-US"/>
          </a:p>
        </p:txBody>
      </p:sp>
      <p:pic>
        <p:nvPicPr>
          <p:cNvPr id="16392" name="Picture 13" descr="FG07_06"/>
          <p:cNvPicPr>
            <a:picLocks noChangeAspect="1" noChangeArrowheads="1"/>
          </p:cNvPicPr>
          <p:nvPr/>
        </p:nvPicPr>
        <p:blipFill>
          <a:blip r:embed="rId3" cstate="print"/>
          <a:srcRect l="43695" b="5196"/>
          <a:stretch>
            <a:fillRect/>
          </a:stretch>
        </p:blipFill>
        <p:spPr bwMode="auto">
          <a:xfrm>
            <a:off x="250825" y="187325"/>
            <a:ext cx="4175125" cy="23050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06F01"/>
          <p:cNvPicPr>
            <a:picLocks noChangeAspect="1" noChangeArrowheads="1"/>
          </p:cNvPicPr>
          <p:nvPr/>
        </p:nvPicPr>
        <p:blipFill>
          <a:blip r:embed="rId2" cstate="print"/>
          <a:srcRect t="24580" r="39766" b="18150"/>
          <a:stretch>
            <a:fillRect/>
          </a:stretch>
        </p:blipFill>
        <p:spPr bwMode="auto">
          <a:xfrm>
            <a:off x="1600200" y="2420938"/>
            <a:ext cx="5410200" cy="3927475"/>
          </a:xfrm>
          <a:prstGeom prst="rect">
            <a:avLst/>
          </a:prstGeom>
          <a:noFill/>
          <a:ln w="9525">
            <a:noFill/>
            <a:miter lim="800000"/>
            <a:headEnd/>
            <a:tailEnd/>
          </a:ln>
        </p:spPr>
      </p:pic>
      <p:sp>
        <p:nvSpPr>
          <p:cNvPr id="17411" name="Text Box 3"/>
          <p:cNvSpPr txBox="1">
            <a:spLocks noChangeArrowheads="1"/>
          </p:cNvSpPr>
          <p:nvPr/>
        </p:nvSpPr>
        <p:spPr bwMode="auto">
          <a:xfrm>
            <a:off x="1285875" y="6286500"/>
            <a:ext cx="2517775" cy="396875"/>
          </a:xfrm>
          <a:prstGeom prst="rect">
            <a:avLst/>
          </a:prstGeom>
          <a:noFill/>
          <a:ln w="9525">
            <a:noFill/>
            <a:miter lim="800000"/>
            <a:headEnd/>
            <a:tailEnd/>
          </a:ln>
        </p:spPr>
        <p:txBody>
          <a:bodyPr wrap="none">
            <a:spAutoFit/>
          </a:bodyPr>
          <a:lstStyle/>
          <a:p>
            <a:pPr eaLnBrk="1" hangingPunct="1"/>
            <a:r>
              <a:rPr lang="en-US" sz="2000" b="1">
                <a:solidFill>
                  <a:srgbClr val="FF3300"/>
                </a:solidFill>
                <a:latin typeface="Verdana" pitchFamily="112" charset="0"/>
              </a:rPr>
              <a:t>Equator/Tropics</a:t>
            </a:r>
          </a:p>
        </p:txBody>
      </p:sp>
      <p:sp>
        <p:nvSpPr>
          <p:cNvPr id="17412" name="Text Box 4"/>
          <p:cNvSpPr txBox="1">
            <a:spLocks noChangeArrowheads="1"/>
          </p:cNvSpPr>
          <p:nvPr/>
        </p:nvSpPr>
        <p:spPr bwMode="auto">
          <a:xfrm>
            <a:off x="4572000" y="6286500"/>
            <a:ext cx="2554288" cy="396875"/>
          </a:xfrm>
          <a:prstGeom prst="rect">
            <a:avLst/>
          </a:prstGeom>
          <a:noFill/>
          <a:ln w="9525">
            <a:noFill/>
            <a:miter lim="800000"/>
            <a:headEnd/>
            <a:tailEnd/>
          </a:ln>
        </p:spPr>
        <p:txBody>
          <a:bodyPr wrap="none">
            <a:spAutoFit/>
          </a:bodyPr>
          <a:lstStyle/>
          <a:p>
            <a:pPr eaLnBrk="1" hangingPunct="1"/>
            <a:r>
              <a:rPr lang="en-US" sz="2000" b="1">
                <a:solidFill>
                  <a:srgbClr val="0000FF"/>
                </a:solidFill>
                <a:latin typeface="Verdana" pitchFamily="112" charset="0"/>
              </a:rPr>
              <a:t>Higher Latitudes</a:t>
            </a:r>
          </a:p>
        </p:txBody>
      </p:sp>
      <p:sp>
        <p:nvSpPr>
          <p:cNvPr id="17413" name="Line 5"/>
          <p:cNvSpPr>
            <a:spLocks noChangeShapeType="1"/>
          </p:cNvSpPr>
          <p:nvPr/>
        </p:nvSpPr>
        <p:spPr bwMode="auto">
          <a:xfrm>
            <a:off x="762000" y="5257800"/>
            <a:ext cx="7467600" cy="0"/>
          </a:xfrm>
          <a:prstGeom prst="line">
            <a:avLst/>
          </a:prstGeom>
          <a:noFill/>
          <a:ln w="12700">
            <a:solidFill>
              <a:srgbClr val="003366"/>
            </a:solidFill>
            <a:round/>
            <a:headEnd/>
            <a:tailEnd/>
          </a:ln>
        </p:spPr>
        <p:txBody>
          <a:bodyPr/>
          <a:lstStyle/>
          <a:p>
            <a:endParaRPr lang="en-US"/>
          </a:p>
        </p:txBody>
      </p:sp>
      <p:sp>
        <p:nvSpPr>
          <p:cNvPr id="17414" name="Text Box 6"/>
          <p:cNvSpPr txBox="1">
            <a:spLocks noChangeArrowheads="1"/>
          </p:cNvSpPr>
          <p:nvPr/>
        </p:nvSpPr>
        <p:spPr bwMode="auto">
          <a:xfrm>
            <a:off x="7162800" y="4800600"/>
            <a:ext cx="1447800" cy="457200"/>
          </a:xfrm>
          <a:prstGeom prst="rect">
            <a:avLst/>
          </a:prstGeom>
          <a:noFill/>
          <a:ln w="9525">
            <a:noFill/>
            <a:miter lim="800000"/>
            <a:headEnd/>
            <a:tailEnd/>
          </a:ln>
        </p:spPr>
        <p:txBody>
          <a:bodyPr wrap="none">
            <a:spAutoFit/>
          </a:bodyPr>
          <a:lstStyle/>
          <a:p>
            <a:pPr eaLnBrk="1" hangingPunct="1"/>
            <a:r>
              <a:rPr lang="en-US" b="1">
                <a:solidFill>
                  <a:srgbClr val="003399"/>
                </a:solidFill>
                <a:latin typeface="Verdana" pitchFamily="112" charset="0"/>
              </a:rPr>
              <a:t>surface</a:t>
            </a:r>
          </a:p>
        </p:txBody>
      </p:sp>
      <p:sp>
        <p:nvSpPr>
          <p:cNvPr id="17415" name="Line 7"/>
          <p:cNvSpPr>
            <a:spLocks noChangeShapeType="1"/>
          </p:cNvSpPr>
          <p:nvPr/>
        </p:nvSpPr>
        <p:spPr bwMode="auto">
          <a:xfrm>
            <a:off x="838200" y="2514600"/>
            <a:ext cx="7467600" cy="0"/>
          </a:xfrm>
          <a:prstGeom prst="line">
            <a:avLst/>
          </a:prstGeom>
          <a:noFill/>
          <a:ln w="12700">
            <a:solidFill>
              <a:srgbClr val="003366"/>
            </a:solidFill>
            <a:round/>
            <a:headEnd/>
            <a:tailEnd/>
          </a:ln>
        </p:spPr>
        <p:txBody>
          <a:bodyPr/>
          <a:lstStyle/>
          <a:p>
            <a:endParaRPr lang="en-US"/>
          </a:p>
        </p:txBody>
      </p:sp>
      <p:pic>
        <p:nvPicPr>
          <p:cNvPr id="17416" name="Picture 8" descr="FG07_06"/>
          <p:cNvPicPr>
            <a:picLocks noChangeAspect="1" noChangeArrowheads="1"/>
          </p:cNvPicPr>
          <p:nvPr/>
        </p:nvPicPr>
        <p:blipFill>
          <a:blip r:embed="rId3" cstate="print"/>
          <a:srcRect r="34940" b="5196"/>
          <a:stretch>
            <a:fillRect/>
          </a:stretch>
        </p:blipFill>
        <p:spPr bwMode="auto">
          <a:xfrm>
            <a:off x="3348038" y="187325"/>
            <a:ext cx="4824412" cy="23050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7" name="Group 13"/>
          <p:cNvGrpSpPr>
            <a:grpSpLocks/>
          </p:cNvGrpSpPr>
          <p:nvPr/>
        </p:nvGrpSpPr>
        <p:grpSpPr bwMode="auto">
          <a:xfrm>
            <a:off x="0" y="115888"/>
            <a:ext cx="8964613" cy="4740275"/>
            <a:chOff x="0" y="73"/>
            <a:chExt cx="5647" cy="2986"/>
          </a:xfrm>
        </p:grpSpPr>
        <p:graphicFrame>
          <p:nvGraphicFramePr>
            <p:cNvPr id="1026" name="Object 2"/>
            <p:cNvGraphicFramePr>
              <a:graphicFrameLocks noChangeAspect="1"/>
            </p:cNvGraphicFramePr>
            <p:nvPr/>
          </p:nvGraphicFramePr>
          <p:xfrm>
            <a:off x="0" y="534"/>
            <a:ext cx="5647" cy="2379"/>
          </p:xfrm>
          <a:graphic>
            <a:graphicData uri="http://schemas.openxmlformats.org/presentationml/2006/ole">
              <p:oleObj spid="_x0000_s1026" name="Image" r:id="rId3" imgW="6689024" imgH="2817073" progId="">
                <p:embed/>
              </p:oleObj>
            </a:graphicData>
          </a:graphic>
        </p:graphicFrame>
        <p:sp>
          <p:nvSpPr>
            <p:cNvPr id="1029" name="Text Box 4"/>
            <p:cNvSpPr txBox="1">
              <a:spLocks noChangeArrowheads="1"/>
            </p:cNvSpPr>
            <p:nvPr/>
          </p:nvSpPr>
          <p:spPr bwMode="auto">
            <a:xfrm>
              <a:off x="944" y="73"/>
              <a:ext cx="3568" cy="288"/>
            </a:xfrm>
            <a:prstGeom prst="rect">
              <a:avLst/>
            </a:prstGeom>
            <a:noFill/>
            <a:ln w="9525">
              <a:noFill/>
              <a:miter lim="800000"/>
              <a:headEnd/>
              <a:tailEnd/>
            </a:ln>
          </p:spPr>
          <p:txBody>
            <a:bodyPr wrap="none">
              <a:spAutoFit/>
            </a:bodyPr>
            <a:lstStyle/>
            <a:p>
              <a:pPr eaLnBrk="1" hangingPunct="1"/>
              <a:r>
                <a:rPr lang="en-US" b="1">
                  <a:solidFill>
                    <a:schemeClr val="bg2"/>
                  </a:solidFill>
                  <a:latin typeface="Verdana" pitchFamily="112" charset="0"/>
                </a:rPr>
                <a:t>Vertical view of the atmosphere</a:t>
              </a:r>
            </a:p>
          </p:txBody>
        </p:sp>
        <p:sp>
          <p:nvSpPr>
            <p:cNvPr id="1030" name="Text Box 5"/>
            <p:cNvSpPr txBox="1">
              <a:spLocks noChangeArrowheads="1"/>
            </p:cNvSpPr>
            <p:nvPr/>
          </p:nvSpPr>
          <p:spPr bwMode="auto">
            <a:xfrm>
              <a:off x="4176" y="436"/>
              <a:ext cx="821" cy="250"/>
            </a:xfrm>
            <a:prstGeom prst="rect">
              <a:avLst/>
            </a:prstGeom>
            <a:noFill/>
            <a:ln w="9525">
              <a:noFill/>
              <a:miter lim="800000"/>
              <a:headEnd/>
              <a:tailEnd/>
            </a:ln>
          </p:spPr>
          <p:txBody>
            <a:bodyPr wrap="none">
              <a:spAutoFit/>
            </a:bodyPr>
            <a:lstStyle/>
            <a:p>
              <a:pPr eaLnBrk="1" hangingPunct="1"/>
              <a:r>
                <a:rPr lang="en-US" sz="2000" b="1">
                  <a:solidFill>
                    <a:srgbClr val="FF3300"/>
                  </a:solidFill>
                  <a:latin typeface="Verdana" pitchFamily="112" charset="0"/>
                </a:rPr>
                <a:t>Equator</a:t>
              </a:r>
            </a:p>
          </p:txBody>
        </p:sp>
        <p:sp>
          <p:nvSpPr>
            <p:cNvPr id="1031" name="Text Box 6"/>
            <p:cNvSpPr txBox="1">
              <a:spLocks noChangeArrowheads="1"/>
            </p:cNvSpPr>
            <p:nvPr/>
          </p:nvSpPr>
          <p:spPr bwMode="auto">
            <a:xfrm>
              <a:off x="703" y="2809"/>
              <a:ext cx="504" cy="250"/>
            </a:xfrm>
            <a:prstGeom prst="rect">
              <a:avLst/>
            </a:prstGeom>
            <a:noFill/>
            <a:ln w="9525">
              <a:noFill/>
              <a:miter lim="800000"/>
              <a:headEnd/>
              <a:tailEnd/>
            </a:ln>
          </p:spPr>
          <p:txBody>
            <a:bodyPr wrap="none">
              <a:spAutoFit/>
            </a:bodyPr>
            <a:lstStyle/>
            <a:p>
              <a:pPr eaLnBrk="1" hangingPunct="1"/>
              <a:r>
                <a:rPr lang="en-US" sz="2000" b="1">
                  <a:solidFill>
                    <a:srgbClr val="0000FF"/>
                  </a:solidFill>
                  <a:latin typeface="Verdana" pitchFamily="112" charset="0"/>
                </a:rPr>
                <a:t>Pole</a:t>
              </a:r>
            </a:p>
          </p:txBody>
        </p:sp>
        <p:sp>
          <p:nvSpPr>
            <p:cNvPr id="1032" name="Line 7"/>
            <p:cNvSpPr>
              <a:spLocks noChangeShapeType="1"/>
            </p:cNvSpPr>
            <p:nvPr/>
          </p:nvSpPr>
          <p:spPr bwMode="auto">
            <a:xfrm>
              <a:off x="1973" y="851"/>
              <a:ext cx="1134" cy="0"/>
            </a:xfrm>
            <a:prstGeom prst="line">
              <a:avLst/>
            </a:prstGeom>
            <a:noFill/>
            <a:ln w="19050">
              <a:solidFill>
                <a:srgbClr val="FF0000"/>
              </a:solidFill>
              <a:round/>
              <a:headEnd/>
              <a:tailEnd/>
            </a:ln>
          </p:spPr>
          <p:txBody>
            <a:bodyPr/>
            <a:lstStyle/>
            <a:p>
              <a:endParaRPr lang="en-US"/>
            </a:p>
          </p:txBody>
        </p:sp>
        <p:sp>
          <p:nvSpPr>
            <p:cNvPr id="1033" name="Line 8"/>
            <p:cNvSpPr>
              <a:spLocks noChangeShapeType="1"/>
            </p:cNvSpPr>
            <p:nvPr/>
          </p:nvSpPr>
          <p:spPr bwMode="auto">
            <a:xfrm>
              <a:off x="295" y="1033"/>
              <a:ext cx="1134" cy="0"/>
            </a:xfrm>
            <a:prstGeom prst="line">
              <a:avLst/>
            </a:prstGeom>
            <a:noFill/>
            <a:ln w="19050">
              <a:solidFill>
                <a:srgbClr val="FF0000"/>
              </a:solidFill>
              <a:round/>
              <a:headEnd/>
              <a:tailEnd/>
            </a:ln>
          </p:spPr>
          <p:txBody>
            <a:bodyPr/>
            <a:lstStyle/>
            <a:p>
              <a:endParaRPr lang="en-US"/>
            </a:p>
          </p:txBody>
        </p:sp>
        <p:sp>
          <p:nvSpPr>
            <p:cNvPr id="1034" name="Text Box 9"/>
            <p:cNvSpPr txBox="1">
              <a:spLocks noChangeArrowheads="1"/>
            </p:cNvSpPr>
            <p:nvPr/>
          </p:nvSpPr>
          <p:spPr bwMode="auto">
            <a:xfrm>
              <a:off x="567" y="715"/>
              <a:ext cx="759" cy="250"/>
            </a:xfrm>
            <a:prstGeom prst="rect">
              <a:avLst/>
            </a:prstGeom>
            <a:noFill/>
            <a:ln w="9525">
              <a:noFill/>
              <a:miter lim="800000"/>
              <a:headEnd/>
              <a:tailEnd/>
            </a:ln>
          </p:spPr>
          <p:txBody>
            <a:bodyPr wrap="none">
              <a:spAutoFit/>
            </a:bodyPr>
            <a:lstStyle/>
            <a:p>
              <a:r>
                <a:rPr lang="en-ZA" sz="2000">
                  <a:solidFill>
                    <a:srgbClr val="FF0000"/>
                  </a:solidFill>
                </a:rPr>
                <a:t>Polar Cell</a:t>
              </a:r>
            </a:p>
          </p:txBody>
        </p:sp>
        <p:sp>
          <p:nvSpPr>
            <p:cNvPr id="1035" name="Text Box 10"/>
            <p:cNvSpPr txBox="1">
              <a:spLocks noChangeArrowheads="1"/>
            </p:cNvSpPr>
            <p:nvPr/>
          </p:nvSpPr>
          <p:spPr bwMode="auto">
            <a:xfrm>
              <a:off x="2109" y="534"/>
              <a:ext cx="803" cy="250"/>
            </a:xfrm>
            <a:prstGeom prst="rect">
              <a:avLst/>
            </a:prstGeom>
            <a:noFill/>
            <a:ln w="9525">
              <a:noFill/>
              <a:miter lim="800000"/>
              <a:headEnd/>
              <a:tailEnd/>
            </a:ln>
          </p:spPr>
          <p:txBody>
            <a:bodyPr wrap="none">
              <a:spAutoFit/>
            </a:bodyPr>
            <a:lstStyle/>
            <a:p>
              <a:r>
                <a:rPr lang="en-ZA" sz="2000">
                  <a:solidFill>
                    <a:srgbClr val="FF0000"/>
                  </a:solidFill>
                </a:rPr>
                <a:t>Ferrel Cell</a:t>
              </a:r>
            </a:p>
          </p:txBody>
        </p:sp>
      </p:grpSp>
      <p:pic>
        <p:nvPicPr>
          <p:cNvPr id="1028" name="Picture 12" descr="bc07"/>
          <p:cNvPicPr>
            <a:picLocks noChangeAspect="1" noChangeArrowheads="1" noCrop="1"/>
          </p:cNvPicPr>
          <p:nvPr/>
        </p:nvPicPr>
        <p:blipFill>
          <a:blip r:embed="rId4" cstate="print"/>
          <a:srcRect/>
          <a:stretch>
            <a:fillRect/>
          </a:stretch>
        </p:blipFill>
        <p:spPr bwMode="auto">
          <a:xfrm>
            <a:off x="6911975" y="4625975"/>
            <a:ext cx="2232025" cy="22320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pPr>
              <a:defRPr/>
            </a:pPr>
            <a:r>
              <a:rPr lang="en-ZA" smtClean="0"/>
              <a:t>v</a:t>
            </a:r>
            <a:endParaRPr lang="en-US" smtClean="0"/>
          </a:p>
        </p:txBody>
      </p:sp>
      <p:sp>
        <p:nvSpPr>
          <p:cNvPr id="229379" name="Rectangle 3"/>
          <p:cNvSpPr>
            <a:spLocks noGrp="1" noChangeArrowheads="1"/>
          </p:cNvSpPr>
          <p:nvPr>
            <p:ph type="body" idx="1"/>
          </p:nvPr>
        </p:nvSpPr>
        <p:spPr/>
        <p:txBody>
          <a:bodyPr/>
          <a:lstStyle/>
          <a:p>
            <a:pPr>
              <a:defRPr/>
            </a:pPr>
            <a:endParaRPr lang="en-ZA" smtClean="0"/>
          </a:p>
        </p:txBody>
      </p:sp>
      <p:pic>
        <p:nvPicPr>
          <p:cNvPr id="18436" name="Picture 7"/>
          <p:cNvPicPr>
            <a:picLocks noChangeAspect="1" noChangeArrowheads="1"/>
          </p:cNvPicPr>
          <p:nvPr/>
        </p:nvPicPr>
        <p:blipFill>
          <a:blip r:embed="rId2" cstate="print"/>
          <a:srcRect l="9392" t="11610" r="7178" b="7683"/>
          <a:stretch>
            <a:fillRect/>
          </a:stretch>
        </p:blipFill>
        <p:spPr bwMode="auto">
          <a:xfrm>
            <a:off x="323850" y="333375"/>
            <a:ext cx="8640763" cy="62690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98341" name="Rectangle 5"/>
          <p:cNvSpPr>
            <a:spLocks noGrp="1" noChangeArrowheads="1"/>
          </p:cNvSpPr>
          <p:nvPr>
            <p:ph type="title"/>
          </p:nvPr>
        </p:nvSpPr>
        <p:spPr/>
        <p:txBody>
          <a:bodyPr/>
          <a:lstStyle/>
          <a:p>
            <a:pPr>
              <a:defRPr/>
            </a:pPr>
            <a:endParaRPr lang="en-ZA" smtClean="0">
              <a:effectLst>
                <a:outerShdw blurRad="38100" dist="38100" dir="2700000" algn="tl">
                  <a:srgbClr val="C0C0C0"/>
                </a:outerShdw>
              </a:effectLst>
            </a:endParaRPr>
          </a:p>
        </p:txBody>
      </p:sp>
      <p:pic>
        <p:nvPicPr>
          <p:cNvPr id="19459" name="Picture 4" descr="ITCZ_january-july"/>
          <p:cNvPicPr>
            <a:picLocks noGrp="1" noChangeAspect="1" noChangeArrowheads="1"/>
          </p:cNvPicPr>
          <p:nvPr>
            <p:ph idx="1"/>
          </p:nvPr>
        </p:nvPicPr>
        <p:blipFill>
          <a:blip r:embed="rId2" cstate="print"/>
          <a:srcRect/>
          <a:stretch>
            <a:fillRect/>
          </a:stretch>
        </p:blipFill>
        <p:spPr>
          <a:xfrm>
            <a:off x="0" y="719138"/>
            <a:ext cx="9144000" cy="4941887"/>
          </a:xfr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fig02.jpg"/>
          <p:cNvPicPr>
            <a:picLocks noGrp="1" noChangeAspect="1"/>
          </p:cNvPicPr>
          <p:nvPr>
            <p:ph idx="1"/>
          </p:nvPr>
        </p:nvPicPr>
        <p:blipFill>
          <a:blip r:embed="rId2" cstate="print"/>
          <a:stretch>
            <a:fillRect/>
          </a:stretch>
        </p:blipFill>
        <p:spPr>
          <a:xfrm>
            <a:off x="2123728" y="0"/>
            <a:ext cx="5328592" cy="6774069"/>
          </a:xfr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1506" name="Picture 2" descr="C06F03a"/>
          <p:cNvPicPr>
            <a:picLocks noChangeAspect="1" noChangeArrowheads="1"/>
          </p:cNvPicPr>
          <p:nvPr/>
        </p:nvPicPr>
        <p:blipFill>
          <a:blip r:embed="rId3" cstate="print"/>
          <a:srcRect l="9763" t="7347" r="10652" b="9529"/>
          <a:stretch>
            <a:fillRect/>
          </a:stretch>
        </p:blipFill>
        <p:spPr bwMode="auto">
          <a:xfrm>
            <a:off x="0" y="0"/>
            <a:ext cx="8675688" cy="6626225"/>
          </a:xfrm>
          <a:prstGeom prst="rect">
            <a:avLst/>
          </a:prstGeom>
          <a:noFill/>
          <a:ln w="9525">
            <a:noFill/>
            <a:miter lim="800000"/>
            <a:headEnd/>
            <a:tailEnd/>
          </a:ln>
        </p:spPr>
      </p:pic>
      <p:sp>
        <p:nvSpPr>
          <p:cNvPr id="21507" name="Rectangle 3"/>
          <p:cNvSpPr>
            <a:spLocks noChangeArrowheads="1"/>
          </p:cNvSpPr>
          <p:nvPr/>
        </p:nvSpPr>
        <p:spPr bwMode="auto">
          <a:xfrm>
            <a:off x="1979712" y="6165304"/>
            <a:ext cx="6989763" cy="457200"/>
          </a:xfrm>
          <a:prstGeom prst="rect">
            <a:avLst/>
          </a:prstGeom>
          <a:noFill/>
          <a:ln w="9525">
            <a:noFill/>
            <a:miter lim="800000"/>
            <a:headEnd/>
            <a:tailEnd/>
          </a:ln>
        </p:spPr>
        <p:txBody>
          <a:bodyPr wrap="none">
            <a:spAutoFit/>
          </a:bodyPr>
          <a:lstStyle/>
          <a:p>
            <a:pPr eaLnBrk="1" hangingPunct="1"/>
            <a:r>
              <a:rPr lang="en-ZA" b="1" dirty="0">
                <a:solidFill>
                  <a:srgbClr val="C00000"/>
                </a:solidFill>
              </a:rPr>
              <a:t>..so that’s the role of solar heating covered… BUT…</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80939" name="Rectangle 11"/>
          <p:cNvSpPr>
            <a:spLocks noGrp="1" noChangeArrowheads="1"/>
          </p:cNvSpPr>
          <p:nvPr>
            <p:ph type="title"/>
          </p:nvPr>
        </p:nvSpPr>
        <p:spPr/>
        <p:txBody>
          <a:bodyPr/>
          <a:lstStyle/>
          <a:p>
            <a:pPr>
              <a:defRPr/>
            </a:pPr>
            <a:endParaRPr lang="en-ZA" smtClean="0">
              <a:effectLst>
                <a:outerShdw blurRad="38100" dist="38100" dir="2700000" algn="tl">
                  <a:srgbClr val="C0C0C0"/>
                </a:outerShdw>
              </a:effectLst>
            </a:endParaRPr>
          </a:p>
        </p:txBody>
      </p:sp>
      <p:pic>
        <p:nvPicPr>
          <p:cNvPr id="22531" name="Picture 10" descr="bc07"/>
          <p:cNvPicPr>
            <a:picLocks noGrp="1" noChangeAspect="1" noChangeArrowheads="1" noCrop="1"/>
          </p:cNvPicPr>
          <p:nvPr>
            <p:ph sz="half" idx="2"/>
          </p:nvPr>
        </p:nvPicPr>
        <p:blipFill>
          <a:blip r:embed="rId2" cstate="print"/>
          <a:srcRect/>
          <a:stretch>
            <a:fillRect/>
          </a:stretch>
        </p:blipFill>
        <p:spPr>
          <a:xfrm rot="10800000">
            <a:off x="1836738" y="1125538"/>
            <a:ext cx="5472112" cy="5472112"/>
          </a:xfrm>
          <a:noFill/>
        </p:spPr>
      </p:pic>
      <p:pic>
        <p:nvPicPr>
          <p:cNvPr id="22532" name="Picture 7" descr="C06F03a"/>
          <p:cNvPicPr>
            <a:picLocks noChangeAspect="1" noChangeArrowheads="1"/>
          </p:cNvPicPr>
          <p:nvPr/>
        </p:nvPicPr>
        <p:blipFill>
          <a:blip r:embed="rId3" cstate="print"/>
          <a:srcRect b="91196"/>
          <a:stretch>
            <a:fillRect/>
          </a:stretch>
        </p:blipFill>
        <p:spPr bwMode="auto">
          <a:xfrm>
            <a:off x="179388" y="333375"/>
            <a:ext cx="6423025" cy="431800"/>
          </a:xfrm>
          <a:prstGeom prst="rect">
            <a:avLst/>
          </a:prstGeom>
          <a:noFill/>
          <a:ln w="9525">
            <a:noFill/>
            <a:miter lim="800000"/>
            <a:headEnd/>
            <a:tailEnd/>
          </a:ln>
        </p:spPr>
      </p:pic>
      <p:pic>
        <p:nvPicPr>
          <p:cNvPr id="22533" name="Picture 17" descr="October20_unnamed_map"/>
          <p:cNvPicPr>
            <a:picLocks noGrp="1" noChangeAspect="1" noChangeArrowheads="1"/>
          </p:cNvPicPr>
          <p:nvPr>
            <p:ph sz="half" idx="1"/>
          </p:nvPr>
        </p:nvPicPr>
        <p:blipFill>
          <a:blip r:embed="rId4" cstate="print">
            <a:clrChange>
              <a:clrFrom>
                <a:srgbClr val="FBFBFB"/>
              </a:clrFrom>
              <a:clrTo>
                <a:srgbClr val="FBFBFB">
                  <a:alpha val="0"/>
                </a:srgbClr>
              </a:clrTo>
            </a:clrChange>
          </a:blip>
          <a:srcRect r="34201"/>
          <a:stretch>
            <a:fillRect/>
          </a:stretch>
        </p:blipFill>
        <p:spPr>
          <a:xfrm>
            <a:off x="3778250" y="765175"/>
            <a:ext cx="3530600" cy="3817938"/>
          </a:xfrm>
          <a:noFill/>
        </p:spPr>
      </p:pic>
      <p:sp>
        <p:nvSpPr>
          <p:cNvPr id="22534" name="Oval 19"/>
          <p:cNvSpPr>
            <a:spLocks noChangeArrowheads="1"/>
          </p:cNvSpPr>
          <p:nvPr/>
        </p:nvSpPr>
        <p:spPr bwMode="auto">
          <a:xfrm>
            <a:off x="2411413" y="1557338"/>
            <a:ext cx="1439862" cy="1296987"/>
          </a:xfrm>
          <a:prstGeom prst="ellipse">
            <a:avLst/>
          </a:prstGeom>
          <a:solidFill>
            <a:srgbClr val="FF0000"/>
          </a:solidFill>
          <a:ln w="9525">
            <a:solidFill>
              <a:srgbClr val="CCFFCC"/>
            </a:solidFill>
            <a:round/>
            <a:headEnd/>
            <a:tailEnd/>
          </a:ln>
        </p:spPr>
        <p:txBody>
          <a:bodyPr wrap="none" anchor="ctr"/>
          <a:lstStyle/>
          <a:p>
            <a:endParaRPr lang="en-US"/>
          </a:p>
        </p:txBody>
      </p:sp>
      <p:sp>
        <p:nvSpPr>
          <p:cNvPr id="22535" name="Oval 20"/>
          <p:cNvSpPr>
            <a:spLocks noChangeArrowheads="1"/>
          </p:cNvSpPr>
          <p:nvPr/>
        </p:nvSpPr>
        <p:spPr bwMode="auto">
          <a:xfrm>
            <a:off x="3492500" y="3571875"/>
            <a:ext cx="1439863" cy="1296988"/>
          </a:xfrm>
          <a:prstGeom prst="ellipse">
            <a:avLst/>
          </a:prstGeom>
          <a:solidFill>
            <a:srgbClr val="00FF00"/>
          </a:solidFill>
          <a:ln w="9525">
            <a:solidFill>
              <a:srgbClr val="CCFFCC"/>
            </a:solidFill>
            <a:round/>
            <a:headEnd/>
            <a:tailEnd/>
          </a:ln>
        </p:spPr>
        <p:txBody>
          <a:bodyPr wrap="none" anchor="ctr"/>
          <a:lstStyle/>
          <a:p>
            <a:endParaRPr lang="en-US"/>
          </a:p>
        </p:txBody>
      </p:sp>
      <p:sp>
        <p:nvSpPr>
          <p:cNvPr id="22536" name="Oval 21"/>
          <p:cNvSpPr>
            <a:spLocks noChangeArrowheads="1"/>
          </p:cNvSpPr>
          <p:nvPr/>
        </p:nvSpPr>
        <p:spPr bwMode="auto">
          <a:xfrm>
            <a:off x="5435600" y="4724400"/>
            <a:ext cx="1439863" cy="1296988"/>
          </a:xfrm>
          <a:prstGeom prst="ellipse">
            <a:avLst/>
          </a:prstGeom>
          <a:solidFill>
            <a:srgbClr val="0000FF"/>
          </a:solidFill>
          <a:ln w="9525">
            <a:solidFill>
              <a:srgbClr val="CCFFCC"/>
            </a:solidFill>
            <a:round/>
            <a:headEnd/>
            <a:tailEnd/>
          </a:ln>
        </p:spPr>
        <p:txBody>
          <a:bodyPr wrap="none" anchor="ctr"/>
          <a:lstStyle/>
          <a:p>
            <a:endParaRPr lang="en-US"/>
          </a:p>
        </p:txBody>
      </p:sp>
      <p:sp>
        <p:nvSpPr>
          <p:cNvPr id="22537" name="Text Box 22"/>
          <p:cNvSpPr txBox="1">
            <a:spLocks noChangeArrowheads="1"/>
          </p:cNvSpPr>
          <p:nvPr/>
        </p:nvSpPr>
        <p:spPr bwMode="auto">
          <a:xfrm>
            <a:off x="231775" y="2152650"/>
            <a:ext cx="1646238" cy="457200"/>
          </a:xfrm>
          <a:prstGeom prst="rect">
            <a:avLst/>
          </a:prstGeom>
          <a:noFill/>
          <a:ln w="9525">
            <a:noFill/>
            <a:miter lim="800000"/>
            <a:headEnd/>
            <a:tailEnd/>
          </a:ln>
        </p:spPr>
        <p:txBody>
          <a:bodyPr wrap="none">
            <a:spAutoFit/>
          </a:bodyPr>
          <a:lstStyle/>
          <a:p>
            <a:r>
              <a:rPr lang="en-ZA">
                <a:solidFill>
                  <a:schemeClr val="bg2"/>
                </a:solidFill>
              </a:rPr>
              <a:t>Hadley Cell</a:t>
            </a:r>
          </a:p>
        </p:txBody>
      </p:sp>
      <p:sp>
        <p:nvSpPr>
          <p:cNvPr id="22538" name="Text Box 23"/>
          <p:cNvSpPr txBox="1">
            <a:spLocks noChangeArrowheads="1"/>
          </p:cNvSpPr>
          <p:nvPr/>
        </p:nvSpPr>
        <p:spPr bwMode="auto">
          <a:xfrm>
            <a:off x="1547813" y="4941888"/>
            <a:ext cx="1493837" cy="457200"/>
          </a:xfrm>
          <a:prstGeom prst="rect">
            <a:avLst/>
          </a:prstGeom>
          <a:noFill/>
          <a:ln w="9525">
            <a:noFill/>
            <a:miter lim="800000"/>
            <a:headEnd/>
            <a:tailEnd/>
          </a:ln>
        </p:spPr>
        <p:txBody>
          <a:bodyPr wrap="none">
            <a:spAutoFit/>
          </a:bodyPr>
          <a:lstStyle/>
          <a:p>
            <a:r>
              <a:rPr lang="en-ZA">
                <a:solidFill>
                  <a:schemeClr val="bg2"/>
                </a:solidFill>
              </a:rPr>
              <a:t>Ferrel Cell</a:t>
            </a:r>
          </a:p>
        </p:txBody>
      </p:sp>
      <p:sp>
        <p:nvSpPr>
          <p:cNvPr id="22539" name="Text Box 24"/>
          <p:cNvSpPr txBox="1">
            <a:spLocks noChangeArrowheads="1"/>
          </p:cNvSpPr>
          <p:nvPr/>
        </p:nvSpPr>
        <p:spPr bwMode="auto">
          <a:xfrm>
            <a:off x="3419475" y="6165850"/>
            <a:ext cx="1409700" cy="457200"/>
          </a:xfrm>
          <a:prstGeom prst="rect">
            <a:avLst/>
          </a:prstGeom>
          <a:noFill/>
          <a:ln w="9525">
            <a:noFill/>
            <a:miter lim="800000"/>
            <a:headEnd/>
            <a:tailEnd/>
          </a:ln>
        </p:spPr>
        <p:txBody>
          <a:bodyPr wrap="none">
            <a:spAutoFit/>
          </a:bodyPr>
          <a:lstStyle/>
          <a:p>
            <a:r>
              <a:rPr lang="en-ZA">
                <a:solidFill>
                  <a:schemeClr val="bg2"/>
                </a:solidFill>
              </a:rPr>
              <a:t>Polar Cell</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pPr>
              <a:defRPr/>
            </a:pPr>
            <a:endParaRPr lang="en-ZA" smtClean="0"/>
          </a:p>
        </p:txBody>
      </p:sp>
      <p:grpSp>
        <p:nvGrpSpPr>
          <p:cNvPr id="23555" name="Group 3"/>
          <p:cNvGrpSpPr>
            <a:grpSpLocks/>
          </p:cNvGrpSpPr>
          <p:nvPr/>
        </p:nvGrpSpPr>
        <p:grpSpPr bwMode="auto">
          <a:xfrm>
            <a:off x="250825" y="1125538"/>
            <a:ext cx="8497888" cy="4681537"/>
            <a:chOff x="839" y="1253"/>
            <a:chExt cx="2400" cy="1242"/>
          </a:xfrm>
        </p:grpSpPr>
        <p:pic>
          <p:nvPicPr>
            <p:cNvPr id="23556" name="Picture 4" descr="press2-470"/>
            <p:cNvPicPr>
              <a:picLocks noChangeAspect="1" noChangeArrowheads="1"/>
            </p:cNvPicPr>
            <p:nvPr/>
          </p:nvPicPr>
          <p:blipFill>
            <a:blip r:embed="rId2" cstate="print"/>
            <a:srcRect/>
            <a:stretch>
              <a:fillRect/>
            </a:stretch>
          </p:blipFill>
          <p:spPr bwMode="auto">
            <a:xfrm>
              <a:off x="839" y="1253"/>
              <a:ext cx="1860" cy="717"/>
            </a:xfrm>
            <a:prstGeom prst="rect">
              <a:avLst/>
            </a:prstGeom>
            <a:noFill/>
            <a:ln w="9525">
              <a:noFill/>
              <a:miter lim="800000"/>
              <a:headEnd/>
              <a:tailEnd/>
            </a:ln>
          </p:spPr>
        </p:pic>
        <p:pic>
          <p:nvPicPr>
            <p:cNvPr id="23557" name="Picture 5" descr="press-3-470"/>
            <p:cNvPicPr>
              <a:picLocks noChangeAspect="1" noChangeArrowheads="1"/>
            </p:cNvPicPr>
            <p:nvPr/>
          </p:nvPicPr>
          <p:blipFill>
            <a:blip r:embed="rId3" cstate="print"/>
            <a:srcRect/>
            <a:stretch>
              <a:fillRect/>
            </a:stretch>
          </p:blipFill>
          <p:spPr bwMode="auto">
            <a:xfrm>
              <a:off x="839" y="1979"/>
              <a:ext cx="2400" cy="516"/>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685800" y="1066800"/>
            <a:ext cx="6188075" cy="822325"/>
          </a:xfrm>
          <a:prstGeom prst="rect">
            <a:avLst/>
          </a:prstGeom>
          <a:noFill/>
          <a:ln w="9525">
            <a:noFill/>
            <a:miter lim="800000"/>
            <a:headEnd/>
            <a:tailEnd/>
          </a:ln>
        </p:spPr>
        <p:txBody>
          <a:bodyPr>
            <a:spAutoFit/>
          </a:bodyPr>
          <a:lstStyle/>
          <a:p>
            <a:pPr eaLnBrk="1" hangingPunct="1"/>
            <a:r>
              <a:rPr lang="en-US" b="1">
                <a:latin typeface="Verdana" pitchFamily="112" charset="0"/>
              </a:rPr>
              <a:t>How is the energy of the winds transferred to the ocean?</a:t>
            </a:r>
          </a:p>
        </p:txBody>
      </p:sp>
      <p:sp>
        <p:nvSpPr>
          <p:cNvPr id="24579" name="Text Box 3"/>
          <p:cNvSpPr txBox="1">
            <a:spLocks noChangeArrowheads="1"/>
          </p:cNvSpPr>
          <p:nvPr/>
        </p:nvSpPr>
        <p:spPr bwMode="auto">
          <a:xfrm>
            <a:off x="1965325" y="2851150"/>
            <a:ext cx="3055938" cy="457200"/>
          </a:xfrm>
          <a:prstGeom prst="rect">
            <a:avLst/>
          </a:prstGeom>
          <a:noFill/>
          <a:ln w="9525">
            <a:noFill/>
            <a:miter lim="800000"/>
            <a:headEnd/>
            <a:tailEnd/>
          </a:ln>
        </p:spPr>
        <p:txBody>
          <a:bodyPr wrap="none">
            <a:spAutoFit/>
          </a:bodyPr>
          <a:lstStyle/>
          <a:p>
            <a:pPr eaLnBrk="1" hangingPunct="1"/>
            <a:r>
              <a:rPr lang="en-US" b="1">
                <a:solidFill>
                  <a:srgbClr val="FF3300"/>
                </a:solidFill>
                <a:latin typeface="Verdana" pitchFamily="112" charset="0"/>
              </a:rPr>
              <a:t>Ekman Theory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cstate="print"/>
          <a:srcRect/>
          <a:stretch>
            <a:fillRect/>
          </a:stretch>
        </p:blipFill>
        <p:spPr bwMode="auto">
          <a:xfrm>
            <a:off x="4464050" y="228600"/>
            <a:ext cx="3994150" cy="6629400"/>
          </a:xfrm>
          <a:prstGeom prst="rect">
            <a:avLst/>
          </a:prstGeom>
          <a:noFill/>
          <a:ln w="9525">
            <a:noFill/>
            <a:miter lim="800000"/>
            <a:headEnd/>
            <a:tailEnd/>
          </a:ln>
        </p:spPr>
      </p:pic>
      <p:sp>
        <p:nvSpPr>
          <p:cNvPr id="25603" name="Text Box 3"/>
          <p:cNvSpPr txBox="1">
            <a:spLocks noChangeArrowheads="1"/>
          </p:cNvSpPr>
          <p:nvPr/>
        </p:nvSpPr>
        <p:spPr bwMode="auto">
          <a:xfrm>
            <a:off x="228600" y="441325"/>
            <a:ext cx="4587875" cy="701675"/>
          </a:xfrm>
          <a:prstGeom prst="rect">
            <a:avLst/>
          </a:prstGeom>
          <a:noFill/>
          <a:ln w="9525">
            <a:noFill/>
            <a:miter lim="800000"/>
            <a:headEnd/>
            <a:tailEnd/>
          </a:ln>
        </p:spPr>
        <p:txBody>
          <a:bodyPr>
            <a:spAutoFit/>
          </a:bodyPr>
          <a:lstStyle/>
          <a:p>
            <a:pPr eaLnBrk="1" hangingPunct="1"/>
            <a:r>
              <a:rPr lang="en-US" sz="2000" b="1">
                <a:solidFill>
                  <a:srgbClr val="FF3300"/>
                </a:solidFill>
                <a:latin typeface="Verdana" pitchFamily="112" charset="0"/>
              </a:rPr>
              <a:t>How does wind force propagate in the ocean?</a:t>
            </a:r>
          </a:p>
        </p:txBody>
      </p:sp>
      <p:sp>
        <p:nvSpPr>
          <p:cNvPr id="25604" name="Text Box 4"/>
          <p:cNvSpPr txBox="1">
            <a:spLocks noChangeArrowheads="1"/>
          </p:cNvSpPr>
          <p:nvPr/>
        </p:nvSpPr>
        <p:spPr bwMode="auto">
          <a:xfrm>
            <a:off x="2590800" y="1327150"/>
            <a:ext cx="1447800" cy="457200"/>
          </a:xfrm>
          <a:prstGeom prst="rect">
            <a:avLst/>
          </a:prstGeom>
          <a:noFill/>
          <a:ln w="9525">
            <a:noFill/>
            <a:miter lim="800000"/>
            <a:headEnd/>
            <a:tailEnd/>
          </a:ln>
        </p:spPr>
        <p:txBody>
          <a:bodyPr wrap="none">
            <a:spAutoFit/>
          </a:bodyPr>
          <a:lstStyle/>
          <a:p>
            <a:pPr eaLnBrk="1" hangingPunct="1"/>
            <a:r>
              <a:rPr lang="en-US" b="1">
                <a:latin typeface="Verdana" pitchFamily="112" charset="0"/>
              </a:rPr>
              <a:t>surface</a:t>
            </a:r>
          </a:p>
        </p:txBody>
      </p:sp>
      <p:sp>
        <p:nvSpPr>
          <p:cNvPr id="25605" name="Text Box 5"/>
          <p:cNvSpPr txBox="1">
            <a:spLocks noChangeArrowheads="1"/>
          </p:cNvSpPr>
          <p:nvPr/>
        </p:nvSpPr>
        <p:spPr bwMode="auto">
          <a:xfrm>
            <a:off x="2438400" y="5486400"/>
            <a:ext cx="2063750" cy="822325"/>
          </a:xfrm>
          <a:prstGeom prst="rect">
            <a:avLst/>
          </a:prstGeom>
          <a:noFill/>
          <a:ln w="9525">
            <a:noFill/>
            <a:miter lim="800000"/>
            <a:headEnd/>
            <a:tailEnd/>
          </a:ln>
        </p:spPr>
        <p:txBody>
          <a:bodyPr wrap="none">
            <a:spAutoFit/>
          </a:bodyPr>
          <a:lstStyle/>
          <a:p>
            <a:pPr eaLnBrk="1" hangingPunct="1"/>
            <a:r>
              <a:rPr lang="en-US" b="1">
                <a:latin typeface="Verdana" pitchFamily="112" charset="0"/>
              </a:rPr>
              <a:t>100 meter </a:t>
            </a:r>
          </a:p>
          <a:p>
            <a:pPr eaLnBrk="1" hangingPunct="1"/>
            <a:r>
              <a:rPr lang="en-US" b="1">
                <a:latin typeface="Verdana" pitchFamily="112" charset="0"/>
              </a:rPr>
              <a:t>depth</a:t>
            </a:r>
          </a:p>
        </p:txBody>
      </p:sp>
      <p:sp>
        <p:nvSpPr>
          <p:cNvPr id="25606" name="AutoShape 6"/>
          <p:cNvSpPr>
            <a:spLocks noChangeArrowheads="1"/>
          </p:cNvSpPr>
          <p:nvPr/>
        </p:nvSpPr>
        <p:spPr bwMode="auto">
          <a:xfrm>
            <a:off x="4114800" y="1447800"/>
            <a:ext cx="533400" cy="381000"/>
          </a:xfrm>
          <a:prstGeom prst="rightArrow">
            <a:avLst>
              <a:gd name="adj1" fmla="val 50000"/>
              <a:gd name="adj2" fmla="val 35000"/>
            </a:avLst>
          </a:prstGeom>
          <a:solidFill>
            <a:schemeClr val="accent1"/>
          </a:solidFill>
          <a:ln w="9525">
            <a:solidFill>
              <a:schemeClr val="tx1"/>
            </a:solidFill>
            <a:miter lim="800000"/>
            <a:headEnd/>
            <a:tailEnd/>
          </a:ln>
        </p:spPr>
        <p:txBody>
          <a:bodyPr wrap="none" anchor="ctr"/>
          <a:lstStyle/>
          <a:p>
            <a:endParaRPr lang="en-US"/>
          </a:p>
        </p:txBody>
      </p:sp>
      <p:sp>
        <p:nvSpPr>
          <p:cNvPr id="25607" name="AutoShape 7"/>
          <p:cNvSpPr>
            <a:spLocks noChangeArrowheads="1"/>
          </p:cNvSpPr>
          <p:nvPr/>
        </p:nvSpPr>
        <p:spPr bwMode="auto">
          <a:xfrm>
            <a:off x="4343400" y="5791200"/>
            <a:ext cx="533400" cy="381000"/>
          </a:xfrm>
          <a:prstGeom prst="rightArrow">
            <a:avLst>
              <a:gd name="adj1" fmla="val 50000"/>
              <a:gd name="adj2" fmla="val 35000"/>
            </a:avLst>
          </a:prstGeom>
          <a:solidFill>
            <a:schemeClr val="accent1"/>
          </a:solidFill>
          <a:ln w="9525">
            <a:solidFill>
              <a:schemeClr val="tx1"/>
            </a:solidFill>
            <a:miter lim="800000"/>
            <a:headEnd/>
            <a:tailEnd/>
          </a:ln>
        </p:spPr>
        <p:txBody>
          <a:bodyPr wrap="none" anchor="ctr"/>
          <a:lstStyle/>
          <a:p>
            <a:endParaRPr lang="en-US"/>
          </a:p>
        </p:txBody>
      </p:sp>
      <p:sp>
        <p:nvSpPr>
          <p:cNvPr id="25608" name="Text Box 8"/>
          <p:cNvSpPr txBox="1">
            <a:spLocks noChangeArrowheads="1"/>
          </p:cNvSpPr>
          <p:nvPr/>
        </p:nvSpPr>
        <p:spPr bwMode="auto">
          <a:xfrm>
            <a:off x="304800" y="3048000"/>
            <a:ext cx="2895600" cy="654050"/>
          </a:xfrm>
          <a:prstGeom prst="rect">
            <a:avLst/>
          </a:prstGeom>
          <a:noFill/>
          <a:ln w="12700">
            <a:solidFill>
              <a:schemeClr val="tx1"/>
            </a:solidFill>
            <a:miter lim="800000"/>
            <a:headEnd/>
            <a:tailEnd/>
          </a:ln>
        </p:spPr>
        <p:txBody>
          <a:bodyPr>
            <a:spAutoFit/>
          </a:bodyPr>
          <a:lstStyle/>
          <a:p>
            <a:pPr eaLnBrk="1" hangingPunct="1"/>
            <a:r>
              <a:rPr lang="en-US" sz="1800" b="1">
                <a:latin typeface="Verdana" pitchFamily="112" charset="0"/>
              </a:rPr>
              <a:t>balance between friction and rotation</a:t>
            </a:r>
          </a:p>
        </p:txBody>
      </p:sp>
      <p:sp>
        <p:nvSpPr>
          <p:cNvPr id="25609" name="Text Box 9"/>
          <p:cNvSpPr txBox="1">
            <a:spLocks noChangeArrowheads="1"/>
          </p:cNvSpPr>
          <p:nvPr/>
        </p:nvSpPr>
        <p:spPr bwMode="auto">
          <a:xfrm>
            <a:off x="179388" y="4284663"/>
            <a:ext cx="3776662" cy="822325"/>
          </a:xfrm>
          <a:prstGeom prst="rect">
            <a:avLst/>
          </a:prstGeom>
          <a:noFill/>
          <a:ln w="9525">
            <a:noFill/>
            <a:miter lim="800000"/>
            <a:headEnd/>
            <a:tailEnd/>
          </a:ln>
        </p:spPr>
        <p:txBody>
          <a:bodyPr wrap="none">
            <a:spAutoFit/>
          </a:bodyPr>
          <a:lstStyle/>
          <a:p>
            <a:r>
              <a:rPr lang="en-US">
                <a:solidFill>
                  <a:srgbClr val="FF0000"/>
                </a:solidFill>
                <a:latin typeface="Tahoma" pitchFamily="34" charset="0"/>
              </a:rPr>
              <a:t>LEFT IN S. HEMISPHERE</a:t>
            </a:r>
          </a:p>
          <a:p>
            <a:r>
              <a:rPr lang="en-US">
                <a:solidFill>
                  <a:srgbClr val="FF0000"/>
                </a:solidFill>
                <a:latin typeface="Tahoma" pitchFamily="34" charset="0"/>
              </a:rPr>
              <a:t>RIGHT IN N. HEMISPHERE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6626" name="Picture 2" descr="C06F06"/>
          <p:cNvPicPr>
            <a:picLocks noChangeAspect="1" noChangeArrowheads="1"/>
          </p:cNvPicPr>
          <p:nvPr/>
        </p:nvPicPr>
        <p:blipFill>
          <a:blip r:embed="rId3" cstate="print"/>
          <a:srcRect b="13124"/>
          <a:stretch>
            <a:fillRect/>
          </a:stretch>
        </p:blipFill>
        <p:spPr bwMode="auto">
          <a:xfrm>
            <a:off x="0" y="100013"/>
            <a:ext cx="9144000" cy="60658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a:defRPr/>
            </a:pPr>
            <a:r>
              <a:rPr lang="en-US"/>
              <a:t>Ekman spiral</a:t>
            </a:r>
          </a:p>
        </p:txBody>
      </p:sp>
      <p:sp>
        <p:nvSpPr>
          <p:cNvPr id="34819" name="Rectangle 3"/>
          <p:cNvSpPr>
            <a:spLocks noGrp="1" noChangeArrowheads="1"/>
          </p:cNvSpPr>
          <p:nvPr>
            <p:ph type="body" idx="1"/>
          </p:nvPr>
        </p:nvSpPr>
        <p:spPr/>
        <p:txBody>
          <a:bodyPr/>
          <a:lstStyle/>
          <a:p>
            <a:pPr>
              <a:defRPr/>
            </a:pPr>
            <a:r>
              <a:rPr lang="en-US"/>
              <a:t>Wind transfers kinetic energy to the surface water by friction</a:t>
            </a:r>
          </a:p>
          <a:p>
            <a:pPr>
              <a:defRPr/>
            </a:pPr>
            <a:r>
              <a:rPr lang="en-US"/>
              <a:t>This energy is propagated to lower layers in the ocean by friction</a:t>
            </a:r>
          </a:p>
          <a:p>
            <a:pPr>
              <a:defRPr/>
            </a:pPr>
            <a:r>
              <a:rPr lang="en-US"/>
              <a:t>Energy is lost at each layer as heat</a:t>
            </a:r>
          </a:p>
          <a:p>
            <a:pPr>
              <a:defRPr/>
            </a:pPr>
            <a:r>
              <a:rPr lang="en-US"/>
              <a:t>So the energy at each layer decreases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cstate="print"/>
          <a:srcRect/>
          <a:stretch>
            <a:fillRect/>
          </a:stretch>
        </p:blipFill>
        <p:spPr bwMode="auto">
          <a:xfrm>
            <a:off x="1828800" y="557213"/>
            <a:ext cx="5943600" cy="5919787"/>
          </a:xfrm>
          <a:prstGeom prst="rect">
            <a:avLst/>
          </a:prstGeom>
          <a:noFill/>
          <a:ln w="9525">
            <a:noFill/>
            <a:miter lim="800000"/>
            <a:headEnd/>
            <a:tailEnd/>
          </a:ln>
        </p:spPr>
      </p:pic>
      <p:sp>
        <p:nvSpPr>
          <p:cNvPr id="28675" name="Text Box 3"/>
          <p:cNvSpPr txBox="1">
            <a:spLocks noChangeArrowheads="1"/>
          </p:cNvSpPr>
          <p:nvPr/>
        </p:nvSpPr>
        <p:spPr bwMode="auto">
          <a:xfrm>
            <a:off x="304800" y="304800"/>
            <a:ext cx="2924175" cy="822325"/>
          </a:xfrm>
          <a:prstGeom prst="rect">
            <a:avLst/>
          </a:prstGeom>
          <a:noFill/>
          <a:ln w="9525">
            <a:noFill/>
            <a:miter lim="800000"/>
            <a:headEnd/>
            <a:tailEnd/>
          </a:ln>
        </p:spPr>
        <p:txBody>
          <a:bodyPr wrap="none">
            <a:spAutoFit/>
          </a:bodyPr>
          <a:lstStyle/>
          <a:p>
            <a:pPr eaLnBrk="1" hangingPunct="1"/>
            <a:r>
              <a:rPr lang="en-US" b="1">
                <a:solidFill>
                  <a:schemeClr val="bg2"/>
                </a:solidFill>
                <a:latin typeface="Verdana" pitchFamily="112" charset="0"/>
              </a:rPr>
              <a:t>Effects of </a:t>
            </a:r>
          </a:p>
          <a:p>
            <a:pPr eaLnBrk="1" hangingPunct="1"/>
            <a:r>
              <a:rPr lang="en-US" b="1">
                <a:solidFill>
                  <a:schemeClr val="bg2"/>
                </a:solidFill>
                <a:latin typeface="Verdana" pitchFamily="112" charset="0"/>
              </a:rPr>
              <a:t>Ekman Currents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0"/>
            <a:ext cx="8229600" cy="1143000"/>
          </a:xfrm>
        </p:spPr>
        <p:txBody>
          <a:bodyPr/>
          <a:lstStyle/>
          <a:p>
            <a:pPr eaLnBrk="1" hangingPunct="1">
              <a:defRPr/>
            </a:pPr>
            <a:r>
              <a:rPr lang="en-US" sz="2800" smtClean="0">
                <a:solidFill>
                  <a:srgbClr val="FFFF00"/>
                </a:solidFill>
                <a:latin typeface="Comic Sans MS" pitchFamily="66" charset="0"/>
              </a:rPr>
              <a:t>Tracking Currents: The Story of the Lost Nikes</a:t>
            </a:r>
            <a:endParaRPr lang="en-US" sz="2800" smtClean="0"/>
          </a:p>
        </p:txBody>
      </p:sp>
      <p:pic>
        <p:nvPicPr>
          <p:cNvPr id="29699" name="Picture 3"/>
          <p:cNvPicPr>
            <a:picLocks noChangeAspect="1" noChangeArrowheads="1"/>
          </p:cNvPicPr>
          <p:nvPr/>
        </p:nvPicPr>
        <p:blipFill>
          <a:blip r:embed="rId2" cstate="print"/>
          <a:srcRect t="9634" b="17276"/>
          <a:stretch>
            <a:fillRect/>
          </a:stretch>
        </p:blipFill>
        <p:spPr bwMode="auto">
          <a:xfrm>
            <a:off x="571500" y="2000250"/>
            <a:ext cx="7715250" cy="4286250"/>
          </a:xfrm>
          <a:prstGeom prst="rect">
            <a:avLst/>
          </a:prstGeom>
          <a:noFill/>
          <a:ln w="9525">
            <a:noFill/>
            <a:miter lim="800000"/>
            <a:headEnd/>
            <a:tailEnd/>
          </a:ln>
        </p:spPr>
      </p:pic>
      <p:sp>
        <p:nvSpPr>
          <p:cNvPr id="8196" name="Rectangle 4"/>
          <p:cNvSpPr>
            <a:spLocks noGrp="1" noChangeArrowheads="1"/>
          </p:cNvSpPr>
          <p:nvPr>
            <p:ph type="body" sz="half" idx="1"/>
          </p:nvPr>
        </p:nvSpPr>
        <p:spPr>
          <a:xfrm>
            <a:off x="457200" y="857250"/>
            <a:ext cx="7543800" cy="1185863"/>
          </a:xfrm>
        </p:spPr>
        <p:txBody>
          <a:bodyPr/>
          <a:lstStyle/>
          <a:p>
            <a:pPr eaLnBrk="1" hangingPunct="1">
              <a:buFontTx/>
              <a:buNone/>
              <a:defRPr/>
            </a:pPr>
            <a:endParaRPr lang="en-US" sz="2400" dirty="0" smtClean="0">
              <a:solidFill>
                <a:schemeClr val="bg1"/>
              </a:solidFill>
              <a:latin typeface="Comic Sans MS" pitchFamily="66" charset="0"/>
            </a:endParaRPr>
          </a:p>
          <a:p>
            <a:pPr eaLnBrk="1" hangingPunct="1">
              <a:buFontTx/>
              <a:buNone/>
              <a:defRPr/>
            </a:pPr>
            <a:r>
              <a:rPr lang="en-US" sz="2400" dirty="0" smtClean="0">
                <a:solidFill>
                  <a:schemeClr val="bg1"/>
                </a:solidFill>
                <a:latin typeface="Comic Sans MS" pitchFamily="66" charset="0"/>
              </a:rPr>
              <a:t>		</a:t>
            </a:r>
            <a:r>
              <a:rPr lang="en-US" sz="2400" dirty="0" smtClean="0">
                <a:solidFill>
                  <a:srgbClr val="FFFFFF"/>
                </a:solidFill>
                <a:latin typeface="Comic Sans MS" pitchFamily="66" charset="0"/>
              </a:rPr>
              <a:t>60,000 shoes spilled, May 1990</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250825" y="1052513"/>
            <a:ext cx="8066088" cy="1143000"/>
          </a:xfrm>
        </p:spPr>
        <p:txBody>
          <a:bodyPr/>
          <a:lstStyle/>
          <a:p>
            <a:pPr>
              <a:defRPr/>
            </a:pPr>
            <a:r>
              <a:rPr lang="en-ZA" sz="4000" smtClean="0">
                <a:solidFill>
                  <a:srgbClr val="FFFF00"/>
                </a:solidFill>
              </a:rPr>
              <a:t>Wind-driven currents are produced by the interaction between the wind and the water.</a:t>
            </a:r>
            <a:endParaRPr lang="en-US" sz="4000" smtClean="0">
              <a:solidFill>
                <a:srgbClr val="FFFF00"/>
              </a:solidFill>
            </a:endParaRPr>
          </a:p>
        </p:txBody>
      </p:sp>
      <p:sp>
        <p:nvSpPr>
          <p:cNvPr id="109571" name="Rectangle 3"/>
          <p:cNvSpPr>
            <a:spLocks noGrp="1" noChangeArrowheads="1"/>
          </p:cNvSpPr>
          <p:nvPr>
            <p:ph type="body" idx="1"/>
          </p:nvPr>
        </p:nvSpPr>
        <p:spPr>
          <a:xfrm>
            <a:off x="0" y="2276475"/>
            <a:ext cx="9144000" cy="4114800"/>
          </a:xfrm>
        </p:spPr>
        <p:txBody>
          <a:bodyPr/>
          <a:lstStyle/>
          <a:p>
            <a:pPr>
              <a:lnSpc>
                <a:spcPct val="90000"/>
              </a:lnSpc>
              <a:defRPr/>
            </a:pPr>
            <a:r>
              <a:rPr lang="en-ZA" sz="2400" smtClean="0"/>
              <a:t>As wind moves across the water, </a:t>
            </a:r>
            <a:r>
              <a:rPr lang="en-ZA" sz="2400" u="sng" smtClean="0"/>
              <a:t>energy is transferred</a:t>
            </a:r>
            <a:r>
              <a:rPr lang="en-ZA" sz="2400" smtClean="0"/>
              <a:t> from the air to the water.</a:t>
            </a:r>
          </a:p>
          <a:p>
            <a:pPr lvl="2">
              <a:lnSpc>
                <a:spcPct val="90000"/>
              </a:lnSpc>
              <a:defRPr/>
            </a:pPr>
            <a:r>
              <a:rPr lang="en-ZA" smtClean="0"/>
              <a:t>Water moves at about 3-4% of the wind speed.</a:t>
            </a:r>
          </a:p>
          <a:p>
            <a:pPr>
              <a:lnSpc>
                <a:spcPct val="90000"/>
              </a:lnSpc>
              <a:defRPr/>
            </a:pPr>
            <a:r>
              <a:rPr lang="en-ZA" sz="2400" smtClean="0"/>
              <a:t>Westerly-driven ocean currents in the trade winds, easterly-driven ocean currents in the Westerlies and deflection of the ocean currents by the continents results in a circular current, called a gyre, which occupies most of the ocean basin in each hemisphere.</a:t>
            </a:r>
          </a:p>
          <a:p>
            <a:pPr>
              <a:lnSpc>
                <a:spcPct val="90000"/>
              </a:lnSpc>
              <a:buClr>
                <a:srgbClr val="FFFF00"/>
              </a:buClr>
              <a:buFont typeface="Wingdings" pitchFamily="2" charset="2"/>
              <a:buChar char="ü"/>
              <a:defRPr/>
            </a:pPr>
            <a:endParaRPr lang="en-US" sz="2400" smtClean="0">
              <a:solidFill>
                <a:srgbClr val="FFFFFF"/>
              </a:solidFill>
              <a:latin typeface="Comic Sans MS" pitchFamily="66"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436189main_atlantic20100325a-full.jpg"/>
          <p:cNvPicPr>
            <a:picLocks noGrp="1" noChangeAspect="1"/>
          </p:cNvPicPr>
          <p:nvPr>
            <p:ph idx="1"/>
          </p:nvPr>
        </p:nvPicPr>
        <p:blipFill>
          <a:blip r:embed="rId2" cstate="print"/>
          <a:stretch>
            <a:fillRect/>
          </a:stretch>
        </p:blipFill>
        <p:spPr>
          <a:xfrm>
            <a:off x="70992" y="908720"/>
            <a:ext cx="9073008" cy="4536504"/>
          </a:xfr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pPr>
              <a:defRPr/>
            </a:pPr>
            <a:r>
              <a:rPr lang="en-US" sz="4800" smtClean="0">
                <a:solidFill>
                  <a:srgbClr val="FFFF00"/>
                </a:solidFill>
                <a:latin typeface="Century Schoolbook" pitchFamily="18" charset="0"/>
              </a:rPr>
              <a:t>So, do the gyres just follow the winds?</a:t>
            </a:r>
            <a:endParaRPr lang="en-US" smtClean="0">
              <a:latin typeface="Century Schoolbook" pitchFamily="18" charset="0"/>
            </a:endParaRPr>
          </a:p>
        </p:txBody>
      </p:sp>
      <p:sp>
        <p:nvSpPr>
          <p:cNvPr id="261123" name="Rectangle 3"/>
          <p:cNvSpPr>
            <a:spLocks noGrp="1" noChangeArrowheads="1"/>
          </p:cNvSpPr>
          <p:nvPr>
            <p:ph type="body" idx="1"/>
          </p:nvPr>
        </p:nvSpPr>
        <p:spPr/>
        <p:txBody>
          <a:bodyPr/>
          <a:lstStyle/>
          <a:p>
            <a:pPr>
              <a:buClr>
                <a:srgbClr val="FFFF00"/>
              </a:buClr>
              <a:buFont typeface="Monotype Sorts" charset="2"/>
              <a:buChar char="F"/>
              <a:defRPr/>
            </a:pPr>
            <a:r>
              <a:rPr lang="en-US" smtClean="0">
                <a:latin typeface="Century Schoolbook" pitchFamily="18" charset="0"/>
              </a:rPr>
              <a:t>Not exactly! But the winds get the motion in the ocean started</a:t>
            </a:r>
          </a:p>
          <a:p>
            <a:pPr>
              <a:buClr>
                <a:srgbClr val="FFFF00"/>
              </a:buClr>
              <a:buFont typeface="Monotype Sorts" charset="2"/>
              <a:buChar char="F"/>
              <a:defRPr/>
            </a:pPr>
            <a:r>
              <a:rPr lang="en-US" smtClean="0">
                <a:latin typeface="Century Schoolbook" pitchFamily="18" charset="0"/>
              </a:rPr>
              <a:t>The oceans respond by flowing and turning</a:t>
            </a:r>
          </a:p>
          <a:p>
            <a:pPr>
              <a:buClr>
                <a:srgbClr val="FFFF00"/>
              </a:buClr>
              <a:buFont typeface="Monotype Sorts" charset="2"/>
              <a:buChar char="F"/>
              <a:defRPr/>
            </a:pPr>
            <a:r>
              <a:rPr lang="en-US" smtClean="0">
                <a:latin typeface="Century Schoolbook" pitchFamily="18" charset="0"/>
              </a:rPr>
              <a:t>Water piles up in the center of gyres -- several meters high</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2770" name="Rectangle 13" descr="Green marble"/>
          <p:cNvSpPr>
            <a:spLocks noChangeArrowheads="1"/>
          </p:cNvSpPr>
          <p:nvPr/>
        </p:nvSpPr>
        <p:spPr bwMode="auto">
          <a:xfrm>
            <a:off x="4572000" y="1219200"/>
            <a:ext cx="152400" cy="2590800"/>
          </a:xfrm>
          <a:prstGeom prst="rect">
            <a:avLst/>
          </a:prstGeom>
          <a:blipFill dpi="0" rotWithShape="0">
            <a:blip r:embed="rId3" cstate="print"/>
            <a:srcRect/>
            <a:tile tx="0" ty="0" sx="100000" sy="100000" flip="none" algn="tl"/>
          </a:blipFill>
          <a:ln w="9525">
            <a:solidFill>
              <a:schemeClr val="tx1"/>
            </a:solidFill>
            <a:miter lim="800000"/>
            <a:headEnd/>
            <a:tailEnd/>
          </a:ln>
        </p:spPr>
        <p:txBody>
          <a:bodyPr wrap="none" anchor="ctr"/>
          <a:lstStyle/>
          <a:p>
            <a:endParaRPr lang="en-US"/>
          </a:p>
        </p:txBody>
      </p:sp>
      <p:sp>
        <p:nvSpPr>
          <p:cNvPr id="98306" name="Rectangle 2"/>
          <p:cNvSpPr>
            <a:spLocks noGrp="1" noChangeArrowheads="1"/>
          </p:cNvSpPr>
          <p:nvPr>
            <p:ph type="title"/>
          </p:nvPr>
        </p:nvSpPr>
        <p:spPr>
          <a:xfrm>
            <a:off x="762000" y="0"/>
            <a:ext cx="7772400" cy="990600"/>
          </a:xfrm>
        </p:spPr>
        <p:txBody>
          <a:bodyPr/>
          <a:lstStyle/>
          <a:p>
            <a:pPr>
              <a:defRPr/>
            </a:pPr>
            <a:r>
              <a:rPr lang="en-US" sz="2400" dirty="0">
                <a:solidFill>
                  <a:schemeClr val="tx1">
                    <a:lumMod val="10000"/>
                  </a:schemeClr>
                </a:solidFill>
                <a:effectLst/>
              </a:rPr>
              <a:t>Observed asymmetry of wind-driven gyres</a:t>
            </a:r>
          </a:p>
        </p:txBody>
      </p:sp>
      <p:sp>
        <p:nvSpPr>
          <p:cNvPr id="98308" name="Text Box 4"/>
          <p:cNvSpPr txBox="1">
            <a:spLocks noChangeArrowheads="1"/>
          </p:cNvSpPr>
          <p:nvPr/>
        </p:nvSpPr>
        <p:spPr bwMode="auto">
          <a:xfrm>
            <a:off x="457200" y="4114800"/>
            <a:ext cx="8382000" cy="1570038"/>
          </a:xfrm>
          <a:prstGeom prst="rect">
            <a:avLst/>
          </a:prstGeom>
          <a:noFill/>
          <a:ln w="9525">
            <a:noFill/>
            <a:miter lim="800000"/>
            <a:headEnd/>
            <a:tailEnd/>
          </a:ln>
          <a:effectLst/>
        </p:spPr>
        <p:txBody>
          <a:bodyPr>
            <a:spAutoFit/>
          </a:bodyPr>
          <a:lstStyle/>
          <a:p>
            <a:pPr>
              <a:spcBef>
                <a:spcPct val="50000"/>
              </a:spcBef>
              <a:defRPr/>
            </a:pPr>
            <a:r>
              <a:rPr lang="en-US" dirty="0"/>
              <a:t>	</a:t>
            </a:r>
            <a:r>
              <a:rPr lang="en-US" dirty="0">
                <a:solidFill>
                  <a:schemeClr val="tx1">
                    <a:lumMod val="10000"/>
                  </a:schemeClr>
                </a:solidFill>
              </a:rPr>
              <a:t>what one might expect	but the world rotates!!</a:t>
            </a:r>
          </a:p>
          <a:p>
            <a:pPr algn="ctr">
              <a:spcBef>
                <a:spcPct val="50000"/>
              </a:spcBef>
              <a:defRPr/>
            </a:pPr>
            <a:endParaRPr lang="en-US" dirty="0"/>
          </a:p>
          <a:p>
            <a:pPr algn="ctr">
              <a:spcBef>
                <a:spcPct val="50000"/>
              </a:spcBef>
              <a:defRPr/>
            </a:pPr>
            <a:endParaRPr lang="en-US" dirty="0"/>
          </a:p>
        </p:txBody>
      </p:sp>
      <p:pic>
        <p:nvPicPr>
          <p:cNvPr id="32773" name="Picture 3" descr="chapter8_fig31"/>
          <p:cNvPicPr>
            <a:picLocks noChangeAspect="1" noChangeArrowheads="1"/>
          </p:cNvPicPr>
          <p:nvPr/>
        </p:nvPicPr>
        <p:blipFill>
          <a:blip r:embed="rId4" cstate="print"/>
          <a:srcRect/>
          <a:stretch>
            <a:fillRect/>
          </a:stretch>
        </p:blipFill>
        <p:spPr bwMode="auto">
          <a:xfrm>
            <a:off x="304800" y="1219200"/>
            <a:ext cx="8610600" cy="2632075"/>
          </a:xfrm>
          <a:prstGeom prst="rect">
            <a:avLst/>
          </a:prstGeom>
          <a:noFill/>
          <a:ln w="9525">
            <a:noFill/>
            <a:miter lim="800000"/>
            <a:headEnd/>
            <a:tailEnd/>
          </a:ln>
        </p:spPr>
      </p:pic>
      <p:sp>
        <p:nvSpPr>
          <p:cNvPr id="32774" name="Rectangle 14" descr="Green marble"/>
          <p:cNvSpPr>
            <a:spLocks noChangeArrowheads="1"/>
          </p:cNvSpPr>
          <p:nvPr/>
        </p:nvSpPr>
        <p:spPr bwMode="auto">
          <a:xfrm>
            <a:off x="4495800" y="1219200"/>
            <a:ext cx="152400" cy="2590800"/>
          </a:xfrm>
          <a:prstGeom prst="rect">
            <a:avLst/>
          </a:prstGeom>
          <a:blipFill dpi="0" rotWithShape="0">
            <a:blip r:embed="rId3" cstate="print"/>
            <a:srcRect/>
            <a:tile tx="0" ty="0" sx="100000" sy="100000" flip="none" algn="tl"/>
          </a:blipFill>
          <a:ln w="9525">
            <a:solidFill>
              <a:schemeClr val="tx1"/>
            </a:solidFill>
            <a:miter lim="800000"/>
            <a:headEnd/>
            <a:tailEnd/>
          </a:ln>
        </p:spPr>
        <p:txBody>
          <a:bodyPr wrap="none" anchor="ctr"/>
          <a:lstStyle/>
          <a:p>
            <a:endParaRPr lang="en-US"/>
          </a:p>
        </p:txBody>
      </p:sp>
      <p:sp>
        <p:nvSpPr>
          <p:cNvPr id="32775" name="Rectangle 12" descr="Green marble"/>
          <p:cNvSpPr>
            <a:spLocks noChangeArrowheads="1"/>
          </p:cNvSpPr>
          <p:nvPr/>
        </p:nvSpPr>
        <p:spPr bwMode="auto">
          <a:xfrm>
            <a:off x="304800" y="1219200"/>
            <a:ext cx="152400" cy="2590800"/>
          </a:xfrm>
          <a:prstGeom prst="rect">
            <a:avLst/>
          </a:prstGeom>
          <a:blipFill dpi="0" rotWithShape="0">
            <a:blip r:embed="rId3" cstate="print"/>
            <a:srcRect/>
            <a:tile tx="0" ty="0" sx="100000" sy="100000" flip="none" algn="tl"/>
          </a:blipFill>
          <a:ln w="9525">
            <a:solidFill>
              <a:schemeClr val="tx1"/>
            </a:solidFill>
            <a:miter lim="800000"/>
            <a:headEnd/>
            <a:tailEnd/>
          </a:ln>
        </p:spPr>
        <p:txBody>
          <a:bodyPr wrap="none" anchor="ctr"/>
          <a:lstStyle/>
          <a:p>
            <a:endParaRPr lang="en-US"/>
          </a:p>
        </p:txBody>
      </p:sp>
      <p:grpSp>
        <p:nvGrpSpPr>
          <p:cNvPr id="2" name="Group 11"/>
          <p:cNvGrpSpPr>
            <a:grpSpLocks/>
          </p:cNvGrpSpPr>
          <p:nvPr/>
        </p:nvGrpSpPr>
        <p:grpSpPr bwMode="auto">
          <a:xfrm>
            <a:off x="1371600" y="1371600"/>
            <a:ext cx="6629400" cy="2133600"/>
            <a:chOff x="864" y="864"/>
            <a:chExt cx="4176" cy="1344"/>
          </a:xfrm>
        </p:grpSpPr>
        <p:sp>
          <p:nvSpPr>
            <p:cNvPr id="32781" name="Line 5"/>
            <p:cNvSpPr>
              <a:spLocks noChangeShapeType="1"/>
            </p:cNvSpPr>
            <p:nvPr/>
          </p:nvSpPr>
          <p:spPr bwMode="auto">
            <a:xfrm flipH="1">
              <a:off x="864" y="2016"/>
              <a:ext cx="1392" cy="0"/>
            </a:xfrm>
            <a:prstGeom prst="line">
              <a:avLst/>
            </a:prstGeom>
            <a:noFill/>
            <a:ln w="152400">
              <a:solidFill>
                <a:srgbClr val="FF0000"/>
              </a:solidFill>
              <a:round/>
              <a:headEnd/>
              <a:tailEnd type="triangle" w="med" len="med"/>
            </a:ln>
          </p:spPr>
          <p:txBody>
            <a:bodyPr wrap="none" anchor="ctr"/>
            <a:lstStyle/>
            <a:p>
              <a:endParaRPr lang="en-US"/>
            </a:p>
          </p:txBody>
        </p:sp>
        <p:sp>
          <p:nvSpPr>
            <p:cNvPr id="32782" name="Line 6"/>
            <p:cNvSpPr>
              <a:spLocks noChangeShapeType="1"/>
            </p:cNvSpPr>
            <p:nvPr/>
          </p:nvSpPr>
          <p:spPr bwMode="auto">
            <a:xfrm>
              <a:off x="3648" y="1008"/>
              <a:ext cx="1392" cy="0"/>
            </a:xfrm>
            <a:prstGeom prst="line">
              <a:avLst/>
            </a:prstGeom>
            <a:noFill/>
            <a:ln w="152400">
              <a:solidFill>
                <a:schemeClr val="hlink"/>
              </a:solidFill>
              <a:round/>
              <a:headEnd/>
              <a:tailEnd type="triangle" w="med" len="med"/>
            </a:ln>
          </p:spPr>
          <p:txBody>
            <a:bodyPr wrap="none" anchor="ctr"/>
            <a:lstStyle/>
            <a:p>
              <a:endParaRPr lang="en-US"/>
            </a:p>
          </p:txBody>
        </p:sp>
        <p:sp>
          <p:nvSpPr>
            <p:cNvPr id="32783" name="Line 7"/>
            <p:cNvSpPr>
              <a:spLocks noChangeShapeType="1"/>
            </p:cNvSpPr>
            <p:nvPr/>
          </p:nvSpPr>
          <p:spPr bwMode="auto">
            <a:xfrm>
              <a:off x="912" y="1008"/>
              <a:ext cx="1392" cy="0"/>
            </a:xfrm>
            <a:prstGeom prst="line">
              <a:avLst/>
            </a:prstGeom>
            <a:noFill/>
            <a:ln w="152400">
              <a:solidFill>
                <a:schemeClr val="hlink"/>
              </a:solidFill>
              <a:round/>
              <a:headEnd/>
              <a:tailEnd type="triangle" w="med" len="med"/>
            </a:ln>
          </p:spPr>
          <p:txBody>
            <a:bodyPr wrap="none" anchor="ctr"/>
            <a:lstStyle/>
            <a:p>
              <a:endParaRPr lang="en-US"/>
            </a:p>
          </p:txBody>
        </p:sp>
        <p:sp>
          <p:nvSpPr>
            <p:cNvPr id="32784" name="Line 8"/>
            <p:cNvSpPr>
              <a:spLocks noChangeShapeType="1"/>
            </p:cNvSpPr>
            <p:nvPr/>
          </p:nvSpPr>
          <p:spPr bwMode="auto">
            <a:xfrm flipH="1">
              <a:off x="3600" y="2064"/>
              <a:ext cx="1392" cy="0"/>
            </a:xfrm>
            <a:prstGeom prst="line">
              <a:avLst/>
            </a:prstGeom>
            <a:noFill/>
            <a:ln w="152400">
              <a:solidFill>
                <a:srgbClr val="FF0000"/>
              </a:solidFill>
              <a:round/>
              <a:headEnd/>
              <a:tailEnd type="triangle" w="med" len="med"/>
            </a:ln>
          </p:spPr>
          <p:txBody>
            <a:bodyPr wrap="none" anchor="ctr"/>
            <a:lstStyle/>
            <a:p>
              <a:endParaRPr lang="en-US"/>
            </a:p>
          </p:txBody>
        </p:sp>
        <p:sp>
          <p:nvSpPr>
            <p:cNvPr id="32785" name="Text Box 9"/>
            <p:cNvSpPr txBox="1">
              <a:spLocks noChangeArrowheads="1"/>
            </p:cNvSpPr>
            <p:nvPr/>
          </p:nvSpPr>
          <p:spPr bwMode="auto">
            <a:xfrm>
              <a:off x="2496" y="864"/>
              <a:ext cx="960" cy="288"/>
            </a:xfrm>
            <a:prstGeom prst="rect">
              <a:avLst/>
            </a:prstGeom>
            <a:solidFill>
              <a:schemeClr val="bg2">
                <a:alpha val="41176"/>
              </a:schemeClr>
            </a:solidFill>
            <a:ln w="9525">
              <a:noFill/>
              <a:miter lim="800000"/>
              <a:headEnd/>
              <a:tailEnd/>
            </a:ln>
          </p:spPr>
          <p:txBody>
            <a:bodyPr>
              <a:spAutoFit/>
            </a:bodyPr>
            <a:lstStyle/>
            <a:p>
              <a:pPr>
                <a:spcBef>
                  <a:spcPct val="50000"/>
                </a:spcBef>
              </a:pPr>
              <a:r>
                <a:rPr lang="en-US">
                  <a:solidFill>
                    <a:srgbClr val="FFFFFF"/>
                  </a:solidFill>
                </a:rPr>
                <a:t>westerlies</a:t>
              </a:r>
            </a:p>
          </p:txBody>
        </p:sp>
        <p:sp>
          <p:nvSpPr>
            <p:cNvPr id="32786" name="Text Box 10"/>
            <p:cNvSpPr txBox="1">
              <a:spLocks noChangeArrowheads="1"/>
            </p:cNvSpPr>
            <p:nvPr/>
          </p:nvSpPr>
          <p:spPr bwMode="auto">
            <a:xfrm>
              <a:off x="2544" y="1920"/>
              <a:ext cx="960" cy="288"/>
            </a:xfrm>
            <a:prstGeom prst="rect">
              <a:avLst/>
            </a:prstGeom>
            <a:solidFill>
              <a:schemeClr val="bg2">
                <a:alpha val="41176"/>
              </a:schemeClr>
            </a:solidFill>
            <a:ln w="9525">
              <a:noFill/>
              <a:miter lim="800000"/>
              <a:headEnd/>
              <a:tailEnd/>
            </a:ln>
          </p:spPr>
          <p:txBody>
            <a:bodyPr>
              <a:spAutoFit/>
            </a:bodyPr>
            <a:lstStyle/>
            <a:p>
              <a:pPr>
                <a:spcBef>
                  <a:spcPct val="50000"/>
                </a:spcBef>
              </a:pPr>
              <a:r>
                <a:rPr lang="en-US">
                  <a:solidFill>
                    <a:srgbClr val="FFFFFF"/>
                  </a:solidFill>
                </a:rPr>
                <a:t>trades</a:t>
              </a:r>
            </a:p>
          </p:txBody>
        </p:sp>
      </p:grpSp>
      <p:sp>
        <p:nvSpPr>
          <p:cNvPr id="32777" name="Rectangle 15" descr="Green marble"/>
          <p:cNvSpPr>
            <a:spLocks noChangeArrowheads="1"/>
          </p:cNvSpPr>
          <p:nvPr/>
        </p:nvSpPr>
        <p:spPr bwMode="auto">
          <a:xfrm>
            <a:off x="8763000" y="1219200"/>
            <a:ext cx="152400" cy="2590800"/>
          </a:xfrm>
          <a:prstGeom prst="rect">
            <a:avLst/>
          </a:prstGeom>
          <a:blipFill dpi="0" rotWithShape="0">
            <a:blip r:embed="rId3" cstate="print"/>
            <a:srcRect/>
            <a:tile tx="0" ty="0" sx="100000" sy="100000" flip="none" algn="tl"/>
          </a:blipFill>
          <a:ln w="9525">
            <a:solidFill>
              <a:schemeClr val="tx1"/>
            </a:solidFill>
            <a:miter lim="800000"/>
            <a:headEnd/>
            <a:tailEnd/>
          </a:ln>
        </p:spPr>
        <p:txBody>
          <a:bodyPr wrap="none" anchor="ctr"/>
          <a:lstStyle/>
          <a:p>
            <a:endParaRPr lang="en-US"/>
          </a:p>
        </p:txBody>
      </p:sp>
      <p:grpSp>
        <p:nvGrpSpPr>
          <p:cNvPr id="32778" name="Group 18"/>
          <p:cNvGrpSpPr>
            <a:grpSpLocks/>
          </p:cNvGrpSpPr>
          <p:nvPr/>
        </p:nvGrpSpPr>
        <p:grpSpPr bwMode="auto">
          <a:xfrm>
            <a:off x="381000" y="5486400"/>
            <a:ext cx="3657600" cy="762000"/>
            <a:chOff x="240" y="3456"/>
            <a:chExt cx="2304" cy="480"/>
          </a:xfrm>
        </p:grpSpPr>
        <p:sp>
          <p:nvSpPr>
            <p:cNvPr id="32779" name="Rectangle 16" descr="Green marble"/>
            <p:cNvSpPr>
              <a:spLocks noChangeArrowheads="1"/>
            </p:cNvSpPr>
            <p:nvPr/>
          </p:nvSpPr>
          <p:spPr bwMode="auto">
            <a:xfrm>
              <a:off x="240" y="3456"/>
              <a:ext cx="528" cy="480"/>
            </a:xfrm>
            <a:prstGeom prst="rect">
              <a:avLst/>
            </a:prstGeom>
            <a:blipFill dpi="0" rotWithShape="0">
              <a:blip r:embed="rId3" cstate="print"/>
              <a:srcRect/>
              <a:tile tx="0" ty="0" sx="100000" sy="100000" flip="none" algn="tl"/>
            </a:blipFill>
            <a:ln w="9525">
              <a:solidFill>
                <a:schemeClr val="tx1"/>
              </a:solidFill>
              <a:miter lim="800000"/>
              <a:headEnd/>
              <a:tailEnd/>
            </a:ln>
          </p:spPr>
          <p:txBody>
            <a:bodyPr wrap="none" anchor="ctr"/>
            <a:lstStyle/>
            <a:p>
              <a:endParaRPr lang="en-US"/>
            </a:p>
          </p:txBody>
        </p:sp>
        <p:sp>
          <p:nvSpPr>
            <p:cNvPr id="98321" name="Text Box 17"/>
            <p:cNvSpPr txBox="1">
              <a:spLocks noChangeArrowheads="1"/>
            </p:cNvSpPr>
            <p:nvPr/>
          </p:nvSpPr>
          <p:spPr bwMode="auto">
            <a:xfrm>
              <a:off x="864" y="3552"/>
              <a:ext cx="1680" cy="288"/>
            </a:xfrm>
            <a:prstGeom prst="rect">
              <a:avLst/>
            </a:prstGeom>
            <a:noFill/>
            <a:ln w="9525">
              <a:noFill/>
              <a:miter lim="800000"/>
              <a:headEnd/>
              <a:tailEnd/>
            </a:ln>
            <a:effectLst/>
          </p:spPr>
          <p:txBody>
            <a:bodyPr>
              <a:spAutoFit/>
            </a:bodyPr>
            <a:lstStyle/>
            <a:p>
              <a:pPr>
                <a:spcBef>
                  <a:spcPct val="50000"/>
                </a:spcBef>
                <a:defRPr/>
              </a:pPr>
              <a:r>
                <a:rPr lang="en-US" dirty="0">
                  <a:solidFill>
                    <a:schemeClr val="bg1">
                      <a:lumMod val="50000"/>
                    </a:schemeClr>
                  </a:solidFill>
                </a:rPr>
                <a:t>= LAND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6" descr="gyres"/>
          <p:cNvPicPr>
            <a:picLocks noChangeAspect="1" noChangeArrowheads="1"/>
          </p:cNvPicPr>
          <p:nvPr/>
        </p:nvPicPr>
        <p:blipFill>
          <a:blip r:embed="rId2" cstate="print"/>
          <a:srcRect r="30484" b="54497"/>
          <a:stretch>
            <a:fillRect/>
          </a:stretch>
        </p:blipFill>
        <p:spPr bwMode="auto">
          <a:xfrm>
            <a:off x="539750" y="1130300"/>
            <a:ext cx="7704138" cy="4098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pPr>
              <a:defRPr/>
            </a:pPr>
            <a:endParaRPr lang="en-ZA" dirty="0" smtClean="0"/>
          </a:p>
        </p:txBody>
      </p:sp>
      <p:pic>
        <p:nvPicPr>
          <p:cNvPr id="34819" name="Picture 3" descr="C06F10"/>
          <p:cNvPicPr>
            <a:picLocks noGrp="1" noChangeAspect="1" noChangeArrowheads="1"/>
          </p:cNvPicPr>
          <p:nvPr>
            <p:ph idx="1"/>
          </p:nvPr>
        </p:nvPicPr>
        <p:blipFill>
          <a:blip r:embed="rId2" cstate="print"/>
          <a:srcRect/>
          <a:stretch>
            <a:fillRect/>
          </a:stretch>
        </p:blipFill>
        <p:spPr>
          <a:xfrm>
            <a:off x="0" y="1557338"/>
            <a:ext cx="9144000" cy="4721225"/>
          </a:xfrm>
          <a:noFill/>
        </p:spPr>
      </p:pic>
    </p:spTree>
  </p:cSld>
  <p:clrMapOvr>
    <a:masterClrMapping/>
  </p:clrMapOvr>
  <p:transition advClick="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000125" y="-357188"/>
            <a:ext cx="8229600" cy="1143001"/>
          </a:xfrm>
        </p:spPr>
        <p:txBody>
          <a:bodyPr/>
          <a:lstStyle/>
          <a:p>
            <a:pPr>
              <a:defRPr/>
            </a:pPr>
            <a:r>
              <a:rPr lang="en-US" dirty="0"/>
              <a:t>Explanation for gyres </a:t>
            </a:r>
            <a:r>
              <a:rPr lang="en-US" dirty="0" smtClean="0"/>
              <a:t> </a:t>
            </a:r>
            <a:endParaRPr lang="en-US" dirty="0"/>
          </a:p>
        </p:txBody>
      </p:sp>
      <p:sp>
        <p:nvSpPr>
          <p:cNvPr id="29699" name="Rectangle 3"/>
          <p:cNvSpPr>
            <a:spLocks noGrp="1" noChangeArrowheads="1"/>
          </p:cNvSpPr>
          <p:nvPr>
            <p:ph type="body" sz="half" idx="1"/>
          </p:nvPr>
        </p:nvSpPr>
        <p:spPr>
          <a:xfrm>
            <a:off x="71438" y="928688"/>
            <a:ext cx="4038600" cy="4525962"/>
          </a:xfrm>
        </p:spPr>
        <p:txBody>
          <a:bodyPr/>
          <a:lstStyle/>
          <a:p>
            <a:pPr>
              <a:lnSpc>
                <a:spcPct val="90000"/>
              </a:lnSpc>
              <a:defRPr/>
            </a:pPr>
            <a:r>
              <a:rPr lang="en-US" sz="2800" dirty="0" err="1"/>
              <a:t>Coriolis</a:t>
            </a:r>
            <a:r>
              <a:rPr lang="en-US" sz="2800" dirty="0"/>
              <a:t> effect</a:t>
            </a:r>
          </a:p>
          <a:p>
            <a:pPr lvl="1">
              <a:lnSpc>
                <a:spcPct val="90000"/>
              </a:lnSpc>
              <a:defRPr/>
            </a:pPr>
            <a:r>
              <a:rPr lang="en-US" sz="2400" dirty="0"/>
              <a:t>Creates primarily east-west flow at equator</a:t>
            </a:r>
          </a:p>
          <a:p>
            <a:pPr lvl="1">
              <a:lnSpc>
                <a:spcPct val="90000"/>
              </a:lnSpc>
              <a:defRPr/>
            </a:pPr>
            <a:r>
              <a:rPr lang="en-US" sz="2400" dirty="0"/>
              <a:t>Creates west-east flow in </a:t>
            </a:r>
            <a:r>
              <a:rPr lang="en-US" sz="2400" dirty="0" smtClean="0"/>
              <a:t>mid-latitudes</a:t>
            </a:r>
          </a:p>
          <a:p>
            <a:pPr lvl="1">
              <a:lnSpc>
                <a:spcPct val="90000"/>
              </a:lnSpc>
              <a:defRPr/>
            </a:pPr>
            <a:endParaRPr lang="en-US" sz="2400" dirty="0"/>
          </a:p>
          <a:p>
            <a:pPr>
              <a:lnSpc>
                <a:spcPct val="90000"/>
              </a:lnSpc>
              <a:defRPr/>
            </a:pPr>
            <a:r>
              <a:rPr lang="en-US" sz="2800" dirty="0"/>
              <a:t>Thus, </a:t>
            </a:r>
            <a:r>
              <a:rPr lang="en-US" sz="2800" dirty="0" err="1"/>
              <a:t>gryes</a:t>
            </a:r>
            <a:r>
              <a:rPr lang="en-US" sz="2800" dirty="0"/>
              <a:t> tend to be clockwise in the northern hemisphere and counterclockwise in the southern hemisphere</a:t>
            </a:r>
          </a:p>
        </p:txBody>
      </p:sp>
      <p:pic>
        <p:nvPicPr>
          <p:cNvPr id="35844" name="Picture 4"/>
          <p:cNvPicPr>
            <a:picLocks noGrp="1" noChangeAspect="1" noChangeArrowheads="1"/>
          </p:cNvPicPr>
          <p:nvPr>
            <p:ph sz="half" idx="2"/>
          </p:nvPr>
        </p:nvPicPr>
        <p:blipFill>
          <a:blip r:embed="rId2" cstate="print"/>
          <a:srcRect/>
          <a:stretch>
            <a:fillRect/>
          </a:stretch>
        </p:blipFill>
        <p:spPr>
          <a:xfrm>
            <a:off x="4148138" y="785813"/>
            <a:ext cx="4995862" cy="2819400"/>
          </a:xfrm>
          <a:noFill/>
        </p:spPr>
      </p:pic>
      <p:pic>
        <p:nvPicPr>
          <p:cNvPr id="7" name="Picture 4" descr="gyre"/>
          <p:cNvPicPr>
            <a:picLocks noChangeAspect="1" noChangeArrowheads="1"/>
          </p:cNvPicPr>
          <p:nvPr/>
        </p:nvPicPr>
        <p:blipFill>
          <a:blip r:embed="rId3" cstate="print"/>
          <a:srcRect l="35129" t="19417" r="30444" b="33287"/>
          <a:stretch>
            <a:fillRect/>
          </a:stretch>
        </p:blipFill>
        <p:spPr bwMode="auto">
          <a:xfrm rot="21582312">
            <a:off x="5937782" y="3364427"/>
            <a:ext cx="2676525" cy="3295650"/>
          </a:xfrm>
          <a:prstGeom prst="rect">
            <a:avLst/>
          </a:prstGeom>
          <a:solidFill>
            <a:srgbClr val="FFFFFF">
              <a:shade val="85000"/>
            </a:srgbClr>
          </a:solidFill>
          <a:ln w="88900" cap="sq">
            <a:solidFill>
              <a:srgbClr val="FFFF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5846" name="Rectangle 7"/>
          <p:cNvSpPr>
            <a:spLocks noChangeArrowheads="1"/>
          </p:cNvSpPr>
          <p:nvPr/>
        </p:nvSpPr>
        <p:spPr bwMode="auto">
          <a:xfrm>
            <a:off x="5929313" y="2143125"/>
            <a:ext cx="1000125" cy="928688"/>
          </a:xfrm>
          <a:prstGeom prst="rect">
            <a:avLst/>
          </a:prstGeom>
          <a:noFill/>
          <a:ln w="31750" algn="ctr">
            <a:solidFill>
              <a:srgbClr val="FFFF00"/>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a:xfrm>
            <a:off x="428625" y="214313"/>
            <a:ext cx="7772400" cy="4114800"/>
          </a:xfrm>
        </p:spPr>
        <p:txBody>
          <a:bodyPr/>
          <a:lstStyle/>
          <a:p>
            <a:pPr>
              <a:defRPr/>
            </a:pPr>
            <a:r>
              <a:rPr lang="en-US" dirty="0"/>
              <a:t>The existence of continents </a:t>
            </a:r>
          </a:p>
          <a:p>
            <a:pPr lvl="1">
              <a:defRPr/>
            </a:pPr>
            <a:r>
              <a:rPr lang="en-US" dirty="0"/>
              <a:t>When the flows hit the continents, it is deflected north or south (depending on the hemisphere)</a:t>
            </a:r>
          </a:p>
          <a:p>
            <a:pPr>
              <a:defRPr/>
            </a:pPr>
            <a:r>
              <a:rPr lang="en-US" dirty="0"/>
              <a:t>Lack of continents creates the huge west-wind </a:t>
            </a:r>
            <a:r>
              <a:rPr lang="en-US" dirty="0" smtClean="0"/>
              <a:t>drift/Antarctic Circumpolar Current </a:t>
            </a:r>
            <a:r>
              <a:rPr lang="en-US" dirty="0"/>
              <a:t>in the southern hemisphere</a:t>
            </a:r>
          </a:p>
          <a:p>
            <a:pPr lvl="1">
              <a:defRPr/>
            </a:pPr>
            <a:endParaRPr lang="en-US" dirty="0"/>
          </a:p>
        </p:txBody>
      </p:sp>
      <p:pic>
        <p:nvPicPr>
          <p:cNvPr id="36867" name="Picture 4"/>
          <p:cNvPicPr>
            <a:picLocks noChangeAspect="1" noChangeArrowheads="1"/>
          </p:cNvPicPr>
          <p:nvPr/>
        </p:nvPicPr>
        <p:blipFill>
          <a:blip r:embed="rId2" cstate="print"/>
          <a:srcRect/>
          <a:stretch>
            <a:fillRect/>
          </a:stretch>
        </p:blipFill>
        <p:spPr bwMode="auto">
          <a:xfrm>
            <a:off x="1928813" y="3786188"/>
            <a:ext cx="4995862" cy="281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grpSp>
        <p:nvGrpSpPr>
          <p:cNvPr id="37890" name="Group 11"/>
          <p:cNvGrpSpPr>
            <a:grpSpLocks/>
          </p:cNvGrpSpPr>
          <p:nvPr/>
        </p:nvGrpSpPr>
        <p:grpSpPr bwMode="auto">
          <a:xfrm>
            <a:off x="1295400" y="1295400"/>
            <a:ext cx="7010400" cy="4191000"/>
            <a:chOff x="816" y="816"/>
            <a:chExt cx="4416" cy="2640"/>
          </a:xfrm>
        </p:grpSpPr>
        <p:sp>
          <p:nvSpPr>
            <p:cNvPr id="38916" name="Oval 4"/>
            <p:cNvSpPr>
              <a:spLocks noChangeArrowheads="1"/>
            </p:cNvSpPr>
            <p:nvPr/>
          </p:nvSpPr>
          <p:spPr bwMode="auto">
            <a:xfrm>
              <a:off x="1344" y="1104"/>
              <a:ext cx="3408" cy="2208"/>
            </a:xfrm>
            <a:prstGeom prst="ellipse">
              <a:avLst/>
            </a:prstGeom>
            <a:noFill/>
            <a:ln w="9525">
              <a:solidFill>
                <a:schemeClr val="bg2">
                  <a:lumMod val="75000"/>
                </a:schemeClr>
              </a:solidFill>
              <a:round/>
              <a:headEnd/>
              <a:tailEnd/>
            </a:ln>
            <a:effectLst/>
          </p:spPr>
          <p:txBody>
            <a:bodyPr wrap="none" anchor="ctr"/>
            <a:lstStyle/>
            <a:p>
              <a:pPr>
                <a:defRPr/>
              </a:pPr>
              <a:endParaRPr lang="en-US"/>
            </a:p>
          </p:txBody>
        </p:sp>
        <p:sp>
          <p:nvSpPr>
            <p:cNvPr id="38917" name="AutoShape 5"/>
            <p:cNvSpPr>
              <a:spLocks noChangeArrowheads="1"/>
            </p:cNvSpPr>
            <p:nvPr/>
          </p:nvSpPr>
          <p:spPr bwMode="auto">
            <a:xfrm flipH="1" flipV="1">
              <a:off x="816" y="816"/>
              <a:ext cx="912" cy="2496"/>
            </a:xfrm>
            <a:prstGeom prst="curvedLeftArrow">
              <a:avLst>
                <a:gd name="adj1" fmla="val 54737"/>
                <a:gd name="adj2" fmla="val 109474"/>
                <a:gd name="adj3" fmla="val 33333"/>
              </a:avLst>
            </a:prstGeom>
            <a:solidFill>
              <a:schemeClr val="tx2">
                <a:lumMod val="25000"/>
              </a:schemeClr>
            </a:solidFill>
            <a:ln w="9525">
              <a:solidFill>
                <a:schemeClr val="tx1"/>
              </a:solidFill>
              <a:miter lim="800000"/>
              <a:headEnd/>
              <a:tailEnd/>
            </a:ln>
            <a:effectLst/>
          </p:spPr>
          <p:txBody>
            <a:bodyPr wrap="none" anchor="ctr"/>
            <a:lstStyle/>
            <a:p>
              <a:pPr>
                <a:defRPr/>
              </a:pPr>
              <a:endParaRPr lang="en-US"/>
            </a:p>
          </p:txBody>
        </p:sp>
        <p:sp>
          <p:nvSpPr>
            <p:cNvPr id="38918" name="AutoShape 6"/>
            <p:cNvSpPr>
              <a:spLocks noChangeArrowheads="1"/>
            </p:cNvSpPr>
            <p:nvPr/>
          </p:nvSpPr>
          <p:spPr bwMode="auto">
            <a:xfrm>
              <a:off x="4320" y="960"/>
              <a:ext cx="912" cy="2496"/>
            </a:xfrm>
            <a:prstGeom prst="curvedLeftArrow">
              <a:avLst>
                <a:gd name="adj1" fmla="val 54737"/>
                <a:gd name="adj2" fmla="val 109474"/>
                <a:gd name="adj3" fmla="val 33333"/>
              </a:avLst>
            </a:prstGeom>
            <a:solidFill>
              <a:schemeClr val="tx2">
                <a:lumMod val="25000"/>
              </a:schemeClr>
            </a:solidFill>
            <a:ln w="9525">
              <a:solidFill>
                <a:schemeClr val="tx1"/>
              </a:solidFill>
              <a:miter lim="800000"/>
              <a:headEnd/>
              <a:tailEnd/>
            </a:ln>
            <a:effectLst/>
          </p:spPr>
          <p:txBody>
            <a:bodyPr wrap="none" anchor="ctr"/>
            <a:lstStyle/>
            <a:p>
              <a:pPr>
                <a:defRPr/>
              </a:pPr>
              <a:endParaRPr lang="en-US"/>
            </a:p>
          </p:txBody>
        </p:sp>
        <p:sp>
          <p:nvSpPr>
            <p:cNvPr id="37895" name="AutoShape 7"/>
            <p:cNvSpPr>
              <a:spLocks noChangeArrowheads="1"/>
            </p:cNvSpPr>
            <p:nvPr/>
          </p:nvSpPr>
          <p:spPr bwMode="auto">
            <a:xfrm>
              <a:off x="3888" y="1776"/>
              <a:ext cx="1152" cy="720"/>
            </a:xfrm>
            <a:prstGeom prst="leftArrow">
              <a:avLst>
                <a:gd name="adj1" fmla="val 50000"/>
                <a:gd name="adj2" fmla="val 40000"/>
              </a:avLst>
            </a:prstGeom>
            <a:solidFill>
              <a:srgbClr val="FF0000"/>
            </a:solidFill>
            <a:ln w="9525">
              <a:solidFill>
                <a:schemeClr val="tx1"/>
              </a:solidFill>
              <a:miter lim="800000"/>
              <a:headEnd/>
              <a:tailEnd/>
            </a:ln>
          </p:spPr>
          <p:txBody>
            <a:bodyPr wrap="none" anchor="ctr"/>
            <a:lstStyle/>
            <a:p>
              <a:endParaRPr lang="en-US"/>
            </a:p>
          </p:txBody>
        </p:sp>
        <p:sp>
          <p:nvSpPr>
            <p:cNvPr id="37896" name="AutoShape 8"/>
            <p:cNvSpPr>
              <a:spLocks noChangeArrowheads="1"/>
            </p:cNvSpPr>
            <p:nvPr/>
          </p:nvSpPr>
          <p:spPr bwMode="auto">
            <a:xfrm flipH="1">
              <a:off x="1248" y="1776"/>
              <a:ext cx="1152" cy="720"/>
            </a:xfrm>
            <a:prstGeom prst="leftArrow">
              <a:avLst>
                <a:gd name="adj1" fmla="val 50000"/>
                <a:gd name="adj2" fmla="val 40000"/>
              </a:avLst>
            </a:prstGeom>
            <a:solidFill>
              <a:srgbClr val="FF0000"/>
            </a:solidFill>
            <a:ln w="9525">
              <a:solidFill>
                <a:schemeClr val="tx1"/>
              </a:solidFill>
              <a:miter lim="800000"/>
              <a:headEnd/>
              <a:tailEnd/>
            </a:ln>
          </p:spPr>
          <p:txBody>
            <a:bodyPr wrap="none" anchor="ctr"/>
            <a:lstStyle/>
            <a:p>
              <a:endParaRPr lang="en-US"/>
            </a:p>
          </p:txBody>
        </p:sp>
        <p:sp>
          <p:nvSpPr>
            <p:cNvPr id="37897" name="Text Box 9"/>
            <p:cNvSpPr txBox="1">
              <a:spLocks noChangeArrowheads="1"/>
            </p:cNvSpPr>
            <p:nvPr/>
          </p:nvSpPr>
          <p:spPr bwMode="auto">
            <a:xfrm>
              <a:off x="2430" y="2016"/>
              <a:ext cx="1172" cy="231"/>
            </a:xfrm>
            <a:prstGeom prst="rect">
              <a:avLst/>
            </a:prstGeom>
            <a:noFill/>
            <a:ln w="9525">
              <a:noFill/>
              <a:miter lim="800000"/>
              <a:headEnd/>
              <a:tailEnd/>
            </a:ln>
          </p:spPr>
          <p:txBody>
            <a:bodyPr wrap="none">
              <a:spAutoFit/>
            </a:bodyPr>
            <a:lstStyle/>
            <a:p>
              <a:r>
                <a:rPr lang="en-US">
                  <a:solidFill>
                    <a:srgbClr val="FF0000"/>
                  </a:solidFill>
                </a:rPr>
                <a:t>Ekman transport</a:t>
              </a:r>
            </a:p>
          </p:txBody>
        </p:sp>
      </p:grpSp>
      <p:sp>
        <p:nvSpPr>
          <p:cNvPr id="38922" name="Text Box 10"/>
          <p:cNvSpPr txBox="1">
            <a:spLocks noChangeArrowheads="1"/>
          </p:cNvSpPr>
          <p:nvPr/>
        </p:nvSpPr>
        <p:spPr bwMode="auto">
          <a:xfrm>
            <a:off x="3184525" y="341313"/>
            <a:ext cx="4249738" cy="461962"/>
          </a:xfrm>
          <a:prstGeom prst="rect">
            <a:avLst/>
          </a:prstGeom>
          <a:noFill/>
          <a:ln w="9525">
            <a:noFill/>
            <a:miter lim="800000"/>
            <a:headEnd/>
            <a:tailEnd/>
          </a:ln>
          <a:effectLst/>
        </p:spPr>
        <p:txBody>
          <a:bodyPr wrap="none">
            <a:spAutoFit/>
          </a:bodyPr>
          <a:lstStyle/>
          <a:p>
            <a:pPr>
              <a:defRPr/>
            </a:pPr>
            <a:r>
              <a:rPr lang="en-US" dirty="0">
                <a:solidFill>
                  <a:schemeClr val="tx1">
                    <a:lumMod val="10000"/>
                  </a:schemeClr>
                </a:solidFill>
              </a:rPr>
              <a:t>Northern Hemisphere: clockwise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grpSp>
        <p:nvGrpSpPr>
          <p:cNvPr id="38914" name="Group 2"/>
          <p:cNvGrpSpPr>
            <a:grpSpLocks/>
          </p:cNvGrpSpPr>
          <p:nvPr/>
        </p:nvGrpSpPr>
        <p:grpSpPr bwMode="auto">
          <a:xfrm flipH="1">
            <a:off x="1295400" y="1295400"/>
            <a:ext cx="7010400" cy="4191000"/>
            <a:chOff x="816" y="816"/>
            <a:chExt cx="4416" cy="2640"/>
          </a:xfrm>
        </p:grpSpPr>
        <p:sp>
          <p:nvSpPr>
            <p:cNvPr id="38916" name="Oval 3"/>
            <p:cNvSpPr>
              <a:spLocks noChangeArrowheads="1"/>
            </p:cNvSpPr>
            <p:nvPr/>
          </p:nvSpPr>
          <p:spPr bwMode="auto">
            <a:xfrm>
              <a:off x="1344" y="1104"/>
              <a:ext cx="3408" cy="2208"/>
            </a:xfrm>
            <a:prstGeom prst="ellipse">
              <a:avLst/>
            </a:prstGeom>
            <a:noFill/>
            <a:ln w="9525">
              <a:solidFill>
                <a:srgbClr val="000000"/>
              </a:solidFill>
              <a:round/>
              <a:headEnd/>
              <a:tailEnd/>
            </a:ln>
          </p:spPr>
          <p:txBody>
            <a:bodyPr wrap="none" anchor="ctr"/>
            <a:lstStyle/>
            <a:p>
              <a:endParaRPr lang="en-US"/>
            </a:p>
          </p:txBody>
        </p:sp>
        <p:sp>
          <p:nvSpPr>
            <p:cNvPr id="39940" name="AutoShape 4"/>
            <p:cNvSpPr>
              <a:spLocks noChangeArrowheads="1"/>
            </p:cNvSpPr>
            <p:nvPr/>
          </p:nvSpPr>
          <p:spPr bwMode="auto">
            <a:xfrm flipH="1" flipV="1">
              <a:off x="816" y="816"/>
              <a:ext cx="912" cy="2496"/>
            </a:xfrm>
            <a:prstGeom prst="curvedLeftArrow">
              <a:avLst>
                <a:gd name="adj1" fmla="val 54737"/>
                <a:gd name="adj2" fmla="val 109474"/>
                <a:gd name="adj3" fmla="val 33333"/>
              </a:avLst>
            </a:prstGeom>
            <a:solidFill>
              <a:schemeClr val="tx2">
                <a:lumMod val="25000"/>
              </a:schemeClr>
            </a:solidFill>
            <a:ln w="9525">
              <a:solidFill>
                <a:schemeClr val="tx1"/>
              </a:solidFill>
              <a:miter lim="800000"/>
              <a:headEnd/>
              <a:tailEnd/>
            </a:ln>
            <a:effectLst/>
          </p:spPr>
          <p:txBody>
            <a:bodyPr wrap="none" anchor="ctr"/>
            <a:lstStyle/>
            <a:p>
              <a:pPr>
                <a:defRPr/>
              </a:pPr>
              <a:endParaRPr lang="en-US"/>
            </a:p>
          </p:txBody>
        </p:sp>
        <p:sp>
          <p:nvSpPr>
            <p:cNvPr id="39941" name="AutoShape 5"/>
            <p:cNvSpPr>
              <a:spLocks noChangeArrowheads="1"/>
            </p:cNvSpPr>
            <p:nvPr/>
          </p:nvSpPr>
          <p:spPr bwMode="auto">
            <a:xfrm>
              <a:off x="4320" y="960"/>
              <a:ext cx="912" cy="2496"/>
            </a:xfrm>
            <a:prstGeom prst="curvedLeftArrow">
              <a:avLst>
                <a:gd name="adj1" fmla="val 54737"/>
                <a:gd name="adj2" fmla="val 109474"/>
                <a:gd name="adj3" fmla="val 33333"/>
              </a:avLst>
            </a:prstGeom>
            <a:solidFill>
              <a:schemeClr val="tx2">
                <a:lumMod val="25000"/>
              </a:schemeClr>
            </a:solidFill>
            <a:ln w="9525">
              <a:solidFill>
                <a:schemeClr val="tx1"/>
              </a:solidFill>
              <a:miter lim="800000"/>
              <a:headEnd/>
              <a:tailEnd/>
            </a:ln>
            <a:effectLst/>
          </p:spPr>
          <p:txBody>
            <a:bodyPr wrap="none" anchor="ctr"/>
            <a:lstStyle/>
            <a:p>
              <a:pPr>
                <a:defRPr/>
              </a:pPr>
              <a:endParaRPr lang="en-US"/>
            </a:p>
          </p:txBody>
        </p:sp>
        <p:sp>
          <p:nvSpPr>
            <p:cNvPr id="38919" name="AutoShape 6"/>
            <p:cNvSpPr>
              <a:spLocks noChangeArrowheads="1"/>
            </p:cNvSpPr>
            <p:nvPr/>
          </p:nvSpPr>
          <p:spPr bwMode="auto">
            <a:xfrm>
              <a:off x="3888" y="1728"/>
              <a:ext cx="1152" cy="720"/>
            </a:xfrm>
            <a:prstGeom prst="leftArrow">
              <a:avLst>
                <a:gd name="adj1" fmla="val 50000"/>
                <a:gd name="adj2" fmla="val 40000"/>
              </a:avLst>
            </a:prstGeom>
            <a:solidFill>
              <a:srgbClr val="FF0000"/>
            </a:solidFill>
            <a:ln w="9525">
              <a:solidFill>
                <a:schemeClr val="tx1"/>
              </a:solidFill>
              <a:miter lim="800000"/>
              <a:headEnd/>
              <a:tailEnd/>
            </a:ln>
          </p:spPr>
          <p:txBody>
            <a:bodyPr wrap="none" anchor="ctr"/>
            <a:lstStyle/>
            <a:p>
              <a:endParaRPr lang="en-US"/>
            </a:p>
          </p:txBody>
        </p:sp>
        <p:sp>
          <p:nvSpPr>
            <p:cNvPr id="38920" name="AutoShape 7"/>
            <p:cNvSpPr>
              <a:spLocks noChangeArrowheads="1"/>
            </p:cNvSpPr>
            <p:nvPr/>
          </p:nvSpPr>
          <p:spPr bwMode="auto">
            <a:xfrm flipH="1">
              <a:off x="1248" y="1776"/>
              <a:ext cx="1152" cy="720"/>
            </a:xfrm>
            <a:prstGeom prst="leftArrow">
              <a:avLst>
                <a:gd name="adj1" fmla="val 50000"/>
                <a:gd name="adj2" fmla="val 40000"/>
              </a:avLst>
            </a:prstGeom>
            <a:solidFill>
              <a:srgbClr val="FF0000"/>
            </a:solidFill>
            <a:ln w="9525">
              <a:solidFill>
                <a:schemeClr val="tx1"/>
              </a:solidFill>
              <a:miter lim="800000"/>
              <a:headEnd/>
              <a:tailEnd/>
            </a:ln>
          </p:spPr>
          <p:txBody>
            <a:bodyPr wrap="none" anchor="ctr"/>
            <a:lstStyle/>
            <a:p>
              <a:endParaRPr lang="en-US"/>
            </a:p>
          </p:txBody>
        </p:sp>
        <p:sp>
          <p:nvSpPr>
            <p:cNvPr id="38921" name="Text Box 8"/>
            <p:cNvSpPr txBox="1">
              <a:spLocks noChangeArrowheads="1"/>
            </p:cNvSpPr>
            <p:nvPr/>
          </p:nvSpPr>
          <p:spPr bwMode="auto">
            <a:xfrm>
              <a:off x="2592" y="2016"/>
              <a:ext cx="1172" cy="231"/>
            </a:xfrm>
            <a:prstGeom prst="rect">
              <a:avLst/>
            </a:prstGeom>
            <a:noFill/>
            <a:ln w="9525">
              <a:noFill/>
              <a:miter lim="800000"/>
              <a:headEnd/>
              <a:tailEnd/>
            </a:ln>
          </p:spPr>
          <p:txBody>
            <a:bodyPr wrap="none">
              <a:spAutoFit/>
            </a:bodyPr>
            <a:lstStyle/>
            <a:p>
              <a:r>
                <a:rPr lang="en-US">
                  <a:solidFill>
                    <a:srgbClr val="FF0000"/>
                  </a:solidFill>
                </a:rPr>
                <a:t>Ekman transport</a:t>
              </a:r>
            </a:p>
          </p:txBody>
        </p:sp>
      </p:grpSp>
      <p:sp>
        <p:nvSpPr>
          <p:cNvPr id="39945" name="Text Box 9"/>
          <p:cNvSpPr txBox="1">
            <a:spLocks noChangeArrowheads="1"/>
          </p:cNvSpPr>
          <p:nvPr/>
        </p:nvSpPr>
        <p:spPr bwMode="auto">
          <a:xfrm>
            <a:off x="2819400" y="533400"/>
            <a:ext cx="5172075" cy="461963"/>
          </a:xfrm>
          <a:prstGeom prst="rect">
            <a:avLst/>
          </a:prstGeom>
          <a:noFill/>
          <a:ln w="9525">
            <a:noFill/>
            <a:miter lim="800000"/>
            <a:headEnd/>
            <a:tailEnd/>
          </a:ln>
          <a:effectLst/>
        </p:spPr>
        <p:txBody>
          <a:bodyPr wrap="none">
            <a:spAutoFit/>
          </a:bodyPr>
          <a:lstStyle/>
          <a:p>
            <a:pPr>
              <a:defRPr/>
            </a:pPr>
            <a:r>
              <a:rPr lang="en-US" dirty="0">
                <a:solidFill>
                  <a:schemeClr val="tx1">
                    <a:lumMod val="10000"/>
                  </a:schemeClr>
                </a:solidFill>
              </a:rPr>
              <a:t>Southern Hemisphere: counterclockwise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685800" y="6248400"/>
            <a:ext cx="1905000" cy="457200"/>
          </a:xfrm>
          <a:prstGeom prst="rect">
            <a:avLst/>
          </a:prstGeom>
          <a:noFill/>
          <a:ln w="12700">
            <a:noFill/>
            <a:miter lim="800000"/>
            <a:headEnd/>
            <a:tailEnd/>
          </a:ln>
        </p:spPr>
        <p:txBody>
          <a:bodyPr/>
          <a:lstStyle/>
          <a:p>
            <a:endParaRPr lang="en-US"/>
          </a:p>
        </p:txBody>
      </p:sp>
      <p:sp>
        <p:nvSpPr>
          <p:cNvPr id="39939" name="Rectangle 3"/>
          <p:cNvSpPr>
            <a:spLocks noChangeArrowheads="1"/>
          </p:cNvSpPr>
          <p:nvPr/>
        </p:nvSpPr>
        <p:spPr bwMode="auto">
          <a:xfrm>
            <a:off x="3124200" y="6248400"/>
            <a:ext cx="2895600" cy="457200"/>
          </a:xfrm>
          <a:prstGeom prst="rect">
            <a:avLst/>
          </a:prstGeom>
          <a:noFill/>
          <a:ln w="12700">
            <a:noFill/>
            <a:miter lim="800000"/>
            <a:headEnd/>
            <a:tailEnd/>
          </a:ln>
        </p:spPr>
        <p:txBody>
          <a:bodyPr/>
          <a:lstStyle/>
          <a:p>
            <a:endParaRPr lang="en-US"/>
          </a:p>
        </p:txBody>
      </p:sp>
      <p:pic>
        <p:nvPicPr>
          <p:cNvPr id="39940" name="Picture 4"/>
          <p:cNvPicPr>
            <a:picLocks noChangeArrowheads="1"/>
          </p:cNvPicPr>
          <p:nvPr/>
        </p:nvPicPr>
        <p:blipFill>
          <a:blip r:embed="rId3" cstate="print"/>
          <a:srcRect l="66235" t="49481" b="4521"/>
          <a:stretch>
            <a:fillRect/>
          </a:stretch>
        </p:blipFill>
        <p:spPr bwMode="auto">
          <a:xfrm>
            <a:off x="0" y="0"/>
            <a:ext cx="5286375" cy="6858000"/>
          </a:xfrm>
          <a:prstGeom prst="rect">
            <a:avLst/>
          </a:prstGeom>
          <a:noFill/>
          <a:ln w="12700">
            <a:noFill/>
            <a:miter lim="800000"/>
            <a:headEnd/>
            <a:tailEnd/>
          </a:ln>
        </p:spPr>
      </p:pic>
      <p:sp>
        <p:nvSpPr>
          <p:cNvPr id="5" name="Rectangle 5"/>
          <p:cNvSpPr>
            <a:spLocks noChangeArrowheads="1"/>
          </p:cNvSpPr>
          <p:nvPr/>
        </p:nvSpPr>
        <p:spPr bwMode="auto">
          <a:xfrm>
            <a:off x="4286250" y="3286125"/>
            <a:ext cx="4537075" cy="1728788"/>
          </a:xfrm>
          <a:prstGeom prst="rect">
            <a:avLst/>
          </a:prstGeom>
          <a:ln>
            <a:headEnd/>
            <a:tailEnd/>
          </a:ln>
        </p:spPr>
        <p:style>
          <a:lnRef idx="2">
            <a:schemeClr val="dk1"/>
          </a:lnRef>
          <a:fillRef idx="1">
            <a:schemeClr val="lt1"/>
          </a:fillRef>
          <a:effectRef idx="0">
            <a:schemeClr val="dk1"/>
          </a:effectRef>
          <a:fontRef idx="minor">
            <a:schemeClr val="dk1"/>
          </a:fontRef>
        </p:style>
        <p:txBody>
          <a:bodyPr anchor="b"/>
          <a:lstStyle/>
          <a:p>
            <a:pPr algn="ctr">
              <a:defRPr/>
            </a:pPr>
            <a:r>
              <a:rPr kumimoji="1" lang="en-ZA" sz="2000" b="1" dirty="0">
                <a:solidFill>
                  <a:srgbClr val="FF0000"/>
                </a:solidFill>
              </a:rPr>
              <a:t>Pressure gradients develop in the ocean because the sea surface is warped into broad mounds and depressions with a relief of about 1m.</a:t>
            </a:r>
            <a:endParaRPr kumimoji="1" lang="en-US" sz="2000" b="1" dirty="0">
              <a:solidFill>
                <a:srgbClr val="FF0000"/>
              </a:solidFill>
            </a:endParaRPr>
          </a:p>
        </p:txBody>
      </p:sp>
      <p:sp>
        <p:nvSpPr>
          <p:cNvPr id="39942" name="Line 7"/>
          <p:cNvSpPr>
            <a:spLocks noChangeShapeType="1"/>
          </p:cNvSpPr>
          <p:nvPr/>
        </p:nvSpPr>
        <p:spPr bwMode="auto">
          <a:xfrm flipH="1">
            <a:off x="2928938" y="4429125"/>
            <a:ext cx="1571625" cy="500063"/>
          </a:xfrm>
          <a:prstGeom prst="line">
            <a:avLst/>
          </a:prstGeom>
          <a:noFill/>
          <a:ln w="63500">
            <a:solidFill>
              <a:srgbClr val="FF0000"/>
            </a:solidFill>
            <a:round/>
            <a:headEnd/>
            <a:tailEnd type="triangle" w="med" len="med"/>
          </a:ln>
        </p:spPr>
        <p:txBody>
          <a:bodyPr/>
          <a:lstStyle/>
          <a:p>
            <a:endParaRPr lang="en-US"/>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85800" y="6248400"/>
            <a:ext cx="1905000" cy="457200"/>
          </a:xfrm>
          <a:prstGeom prst="rect">
            <a:avLst/>
          </a:prstGeom>
          <a:noFill/>
          <a:ln w="12700">
            <a:noFill/>
            <a:miter lim="800000"/>
            <a:headEnd/>
            <a:tailEnd/>
          </a:ln>
        </p:spPr>
        <p:txBody>
          <a:bodyPr/>
          <a:lstStyle/>
          <a:p>
            <a:endParaRPr lang="en-US"/>
          </a:p>
        </p:txBody>
      </p:sp>
      <p:sp>
        <p:nvSpPr>
          <p:cNvPr id="40963" name="Rectangle 3"/>
          <p:cNvSpPr>
            <a:spLocks noChangeArrowheads="1"/>
          </p:cNvSpPr>
          <p:nvPr/>
        </p:nvSpPr>
        <p:spPr bwMode="auto">
          <a:xfrm>
            <a:off x="3124200" y="6248400"/>
            <a:ext cx="2895600" cy="457200"/>
          </a:xfrm>
          <a:prstGeom prst="rect">
            <a:avLst/>
          </a:prstGeom>
          <a:noFill/>
          <a:ln w="12700">
            <a:noFill/>
            <a:miter lim="800000"/>
            <a:headEnd/>
            <a:tailEnd/>
          </a:ln>
        </p:spPr>
        <p:txBody>
          <a:bodyPr/>
          <a:lstStyle/>
          <a:p>
            <a:endParaRPr lang="en-US"/>
          </a:p>
        </p:txBody>
      </p:sp>
      <p:pic>
        <p:nvPicPr>
          <p:cNvPr id="40964" name="Picture 4"/>
          <p:cNvPicPr>
            <a:picLocks noChangeArrowheads="1"/>
          </p:cNvPicPr>
          <p:nvPr/>
        </p:nvPicPr>
        <p:blipFill>
          <a:blip r:embed="rId3" cstate="print"/>
          <a:srcRect l="66756" t="49481" b="5063"/>
          <a:stretch>
            <a:fillRect/>
          </a:stretch>
        </p:blipFill>
        <p:spPr bwMode="auto">
          <a:xfrm>
            <a:off x="4572000" y="0"/>
            <a:ext cx="4572000" cy="6000750"/>
          </a:xfrm>
          <a:prstGeom prst="rect">
            <a:avLst/>
          </a:prstGeom>
          <a:noFill/>
          <a:ln w="12700">
            <a:noFill/>
            <a:miter lim="800000"/>
            <a:headEnd/>
            <a:tailEnd/>
          </a:ln>
        </p:spPr>
      </p:pic>
      <p:sp>
        <p:nvSpPr>
          <p:cNvPr id="33797" name="Rectangle 5"/>
          <p:cNvSpPr>
            <a:spLocks noChangeArrowheads="1"/>
          </p:cNvSpPr>
          <p:nvPr/>
        </p:nvSpPr>
        <p:spPr bwMode="auto">
          <a:xfrm>
            <a:off x="179388" y="2924175"/>
            <a:ext cx="4537075" cy="1081088"/>
          </a:xfrm>
          <a:prstGeom prst="rect">
            <a:avLst/>
          </a:prstGeom>
          <a:ln>
            <a:headEnd/>
            <a:tailEnd/>
          </a:ln>
        </p:spPr>
        <p:style>
          <a:lnRef idx="2">
            <a:schemeClr val="dk1"/>
          </a:lnRef>
          <a:fillRef idx="1">
            <a:schemeClr val="lt1"/>
          </a:fillRef>
          <a:effectRef idx="0">
            <a:schemeClr val="dk1"/>
          </a:effectRef>
          <a:fontRef idx="minor">
            <a:schemeClr val="dk1"/>
          </a:fontRef>
        </p:style>
        <p:txBody>
          <a:bodyPr anchor="b"/>
          <a:lstStyle/>
          <a:p>
            <a:pPr algn="ctr">
              <a:defRPr/>
            </a:pPr>
            <a:r>
              <a:rPr kumimoji="1" lang="en-ZA" sz="2000" dirty="0">
                <a:solidFill>
                  <a:srgbClr val="FF0000"/>
                </a:solidFill>
              </a:rPr>
              <a:t>Mounds are caused by convergences, places where water flows together and sinks.</a:t>
            </a:r>
          </a:p>
        </p:txBody>
      </p:sp>
      <p:sp>
        <p:nvSpPr>
          <p:cNvPr id="40966" name="Line 7"/>
          <p:cNvSpPr>
            <a:spLocks noChangeShapeType="1"/>
          </p:cNvSpPr>
          <p:nvPr/>
        </p:nvSpPr>
        <p:spPr bwMode="auto">
          <a:xfrm flipV="1">
            <a:off x="4716463" y="2349500"/>
            <a:ext cx="1439862" cy="935038"/>
          </a:xfrm>
          <a:prstGeom prst="line">
            <a:avLst/>
          </a:prstGeom>
          <a:noFill/>
          <a:ln w="63500">
            <a:solidFill>
              <a:srgbClr val="FF0000"/>
            </a:solidFill>
            <a:round/>
            <a:headEnd/>
            <a:tailEnd type="triangle" w="med" len="med"/>
          </a:ln>
        </p:spPr>
        <p:txBody>
          <a:bodyPr/>
          <a:lstStyle/>
          <a:p>
            <a:endParaRPr lang="en-US"/>
          </a:p>
        </p:txBody>
      </p:sp>
      <p:sp>
        <p:nvSpPr>
          <p:cNvPr id="40967" name="Line 8"/>
          <p:cNvSpPr>
            <a:spLocks noChangeShapeType="1"/>
          </p:cNvSpPr>
          <p:nvPr/>
        </p:nvSpPr>
        <p:spPr bwMode="auto">
          <a:xfrm>
            <a:off x="4643438" y="3644900"/>
            <a:ext cx="1368425" cy="504825"/>
          </a:xfrm>
          <a:prstGeom prst="line">
            <a:avLst/>
          </a:prstGeom>
          <a:noFill/>
          <a:ln w="63500">
            <a:solidFill>
              <a:srgbClr val="FF0000"/>
            </a:solidFill>
            <a:round/>
            <a:headEnd/>
            <a:tailEnd type="triangle" w="med" len="med"/>
          </a:ln>
        </p:spPr>
        <p:txBody>
          <a:bodyPr/>
          <a:lstStyle/>
          <a:p>
            <a:endParaRPr lang="en-US"/>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nao-en_33957.jpg"/>
          <p:cNvPicPr>
            <a:picLocks noGrp="1" noChangeAspect="1"/>
          </p:cNvPicPr>
          <p:nvPr>
            <p:ph idx="1"/>
          </p:nvPr>
        </p:nvPicPr>
        <p:blipFill>
          <a:blip r:embed="rId2" cstate="print"/>
          <a:srcRect b="49065"/>
          <a:stretch>
            <a:fillRect/>
          </a:stretch>
        </p:blipFill>
        <p:spPr>
          <a:xfrm>
            <a:off x="0" y="1052736"/>
            <a:ext cx="9040394" cy="4320480"/>
          </a:xfr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cstate="print"/>
          <a:srcRect/>
          <a:stretch>
            <a:fillRect/>
          </a:stretch>
        </p:blipFill>
        <p:spPr bwMode="auto">
          <a:xfrm>
            <a:off x="228600" y="762000"/>
            <a:ext cx="8763000" cy="5378450"/>
          </a:xfrm>
          <a:prstGeom prst="rect">
            <a:avLst/>
          </a:prstGeom>
          <a:noFill/>
          <a:ln w="9525">
            <a:noFill/>
            <a:miter lim="800000"/>
            <a:headEnd/>
            <a:tailEnd/>
          </a:ln>
        </p:spPr>
      </p:pic>
      <p:sp>
        <p:nvSpPr>
          <p:cNvPr id="41987" name="Text Box 3"/>
          <p:cNvSpPr txBox="1">
            <a:spLocks noChangeArrowheads="1"/>
          </p:cNvSpPr>
          <p:nvPr/>
        </p:nvSpPr>
        <p:spPr bwMode="auto">
          <a:xfrm>
            <a:off x="1828800" y="228600"/>
            <a:ext cx="3373438" cy="457200"/>
          </a:xfrm>
          <a:prstGeom prst="rect">
            <a:avLst/>
          </a:prstGeom>
          <a:noFill/>
          <a:ln w="9525">
            <a:noFill/>
            <a:miter lim="800000"/>
            <a:headEnd/>
            <a:tailEnd/>
          </a:ln>
        </p:spPr>
        <p:txBody>
          <a:bodyPr wrap="none">
            <a:spAutoFit/>
          </a:bodyPr>
          <a:lstStyle/>
          <a:p>
            <a:pPr eaLnBrk="1" hangingPunct="1"/>
            <a:r>
              <a:rPr lang="en-US" b="1">
                <a:latin typeface="Verdana" pitchFamily="112" charset="0"/>
              </a:rPr>
              <a:t>Sea surface height</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p:txBody>
          <a:bodyPr/>
          <a:lstStyle/>
          <a:p>
            <a:pPr>
              <a:defRPr/>
            </a:pPr>
            <a:endParaRPr lang="en-ZA" smtClean="0"/>
          </a:p>
        </p:txBody>
      </p:sp>
      <p:pic>
        <p:nvPicPr>
          <p:cNvPr id="43011" name="Picture 3" descr="C06F09bc"/>
          <p:cNvPicPr>
            <a:picLocks noGrp="1" noChangeAspect="1" noChangeArrowheads="1"/>
          </p:cNvPicPr>
          <p:nvPr>
            <p:ph idx="1"/>
          </p:nvPr>
        </p:nvPicPr>
        <p:blipFill>
          <a:blip r:embed="rId2" cstate="print"/>
          <a:srcRect t="54697"/>
          <a:stretch>
            <a:fillRect/>
          </a:stretch>
        </p:blipFill>
        <p:spPr>
          <a:xfrm>
            <a:off x="-36513" y="-26988"/>
            <a:ext cx="9180513" cy="3203576"/>
          </a:xfrm>
          <a:noFill/>
        </p:spPr>
      </p:pic>
      <p:sp>
        <p:nvSpPr>
          <p:cNvPr id="367620" name="Rectangle 4"/>
          <p:cNvSpPr>
            <a:spLocks noChangeArrowheads="1"/>
          </p:cNvSpPr>
          <p:nvPr/>
        </p:nvSpPr>
        <p:spPr bwMode="auto">
          <a:xfrm>
            <a:off x="323850" y="3284538"/>
            <a:ext cx="8569325" cy="2811462"/>
          </a:xfrm>
          <a:prstGeom prst="rect">
            <a:avLst/>
          </a:prstGeom>
          <a:noFill/>
          <a:ln w="12700">
            <a:noFill/>
            <a:miter lim="800000"/>
            <a:headEnd/>
            <a:tailEnd/>
          </a:ln>
          <a:effectLst/>
        </p:spPr>
        <p:txBody>
          <a:bodyPr lIns="90488" tIns="44450" rIns="90488" bIns="44450"/>
          <a:lstStyle/>
          <a:p>
            <a:pPr marL="342900" indent="-342900">
              <a:lnSpc>
                <a:spcPct val="90000"/>
              </a:lnSpc>
              <a:spcBef>
                <a:spcPct val="20000"/>
              </a:spcBef>
              <a:buClr>
                <a:schemeClr val="folHlink"/>
              </a:buClr>
              <a:buSzPct val="75000"/>
              <a:buFont typeface="Monotype Sorts" charset="2"/>
              <a:buChar char="n"/>
              <a:defRPr/>
            </a:pPr>
            <a:endParaRPr kumimoji="1" lang="en-US">
              <a:solidFill>
                <a:srgbClr val="FF0000"/>
              </a:solidFill>
              <a:effectLst>
                <a:outerShdw blurRad="38100" dist="38100" dir="2700000" algn="tl">
                  <a:srgbClr val="000000"/>
                </a:outerShdw>
              </a:effectLst>
              <a:latin typeface="Arial" charset="0"/>
            </a:endParaRPr>
          </a:p>
          <a:p>
            <a:pPr marL="342900" indent="-342900">
              <a:lnSpc>
                <a:spcPct val="90000"/>
              </a:lnSpc>
              <a:spcBef>
                <a:spcPct val="20000"/>
              </a:spcBef>
              <a:buClr>
                <a:schemeClr val="folHlink"/>
              </a:buClr>
              <a:buSzPct val="75000"/>
              <a:buFont typeface="Monotype Sorts" charset="2"/>
              <a:buChar char="n"/>
              <a:defRPr/>
            </a:pPr>
            <a:endParaRPr kumimoji="1" lang="en-US">
              <a:solidFill>
                <a:srgbClr val="FF0000"/>
              </a:solidFill>
              <a:effectLst>
                <a:outerShdw blurRad="38100" dist="38100" dir="2700000" algn="tl">
                  <a:srgbClr val="000000"/>
                </a:outerShdw>
              </a:effectLst>
              <a:latin typeface="Arial" charset="0"/>
            </a:endParaRPr>
          </a:p>
          <a:p>
            <a:pPr marL="342900" indent="-342900">
              <a:lnSpc>
                <a:spcPct val="90000"/>
              </a:lnSpc>
              <a:spcBef>
                <a:spcPct val="20000"/>
              </a:spcBef>
              <a:buClr>
                <a:schemeClr val="folHlink"/>
              </a:buClr>
              <a:buSzPct val="75000"/>
              <a:buFont typeface="Monotype Sorts" charset="2"/>
              <a:buChar char="n"/>
              <a:defRPr/>
            </a:pPr>
            <a:r>
              <a:rPr kumimoji="1" lang="en-US">
                <a:solidFill>
                  <a:srgbClr val="FF0000"/>
                </a:solidFill>
                <a:effectLst>
                  <a:outerShdw blurRad="38100" dist="38100" dir="2700000" algn="tl">
                    <a:srgbClr val="000000"/>
                  </a:outerShdw>
                </a:effectLst>
                <a:latin typeface="Arial" charset="0"/>
              </a:rPr>
              <a:t>This creates pressure gradients (PG) within the ocean</a:t>
            </a:r>
          </a:p>
          <a:p>
            <a:pPr marL="342900" indent="-342900">
              <a:lnSpc>
                <a:spcPct val="90000"/>
              </a:lnSpc>
              <a:spcBef>
                <a:spcPct val="20000"/>
              </a:spcBef>
              <a:buClr>
                <a:schemeClr val="folHlink"/>
              </a:buClr>
              <a:buSzPct val="75000"/>
              <a:buFont typeface="Monotype Sorts" charset="2"/>
              <a:buChar char="n"/>
              <a:defRPr/>
            </a:pPr>
            <a:endParaRPr kumimoji="1" lang="en-US">
              <a:solidFill>
                <a:srgbClr val="FF0000"/>
              </a:solidFill>
              <a:effectLst>
                <a:outerShdw blurRad="38100" dist="38100" dir="2700000" algn="tl">
                  <a:srgbClr val="000000"/>
                </a:outerShdw>
              </a:effectLst>
              <a:latin typeface="Arial" charset="0"/>
            </a:endParaRPr>
          </a:p>
          <a:p>
            <a:pPr marL="342900" indent="-342900" algn="ctr">
              <a:lnSpc>
                <a:spcPct val="90000"/>
              </a:lnSpc>
              <a:spcBef>
                <a:spcPct val="20000"/>
              </a:spcBef>
              <a:buClr>
                <a:schemeClr val="folHlink"/>
              </a:buClr>
              <a:buSzPct val="75000"/>
              <a:buFont typeface="Monotype Sorts" charset="2"/>
              <a:buChar char="n"/>
              <a:defRPr/>
            </a:pPr>
            <a:r>
              <a:rPr kumimoji="1" lang="en-US">
                <a:solidFill>
                  <a:srgbClr val="FF0000"/>
                </a:solidFill>
                <a:effectLst>
                  <a:outerShdw blurRad="38100" dist="38100" dir="2700000" algn="tl">
                    <a:srgbClr val="000000"/>
                  </a:outerShdw>
                </a:effectLst>
                <a:latin typeface="Arial" charset="0"/>
              </a:rPr>
              <a:t>Pressure gradient force is balanced by the </a:t>
            </a:r>
          </a:p>
          <a:p>
            <a:pPr marL="342900" indent="-342900" algn="ctr">
              <a:lnSpc>
                <a:spcPct val="90000"/>
              </a:lnSpc>
              <a:spcBef>
                <a:spcPct val="20000"/>
              </a:spcBef>
              <a:buClr>
                <a:schemeClr val="folHlink"/>
              </a:buClr>
              <a:buSzPct val="75000"/>
              <a:buFont typeface="Monotype Sorts" charset="2"/>
              <a:buNone/>
              <a:defRPr/>
            </a:pPr>
            <a:r>
              <a:rPr kumimoji="1" lang="en-US" u="sng">
                <a:solidFill>
                  <a:srgbClr val="FF0000"/>
                </a:solidFill>
                <a:effectLst>
                  <a:outerShdw blurRad="38100" dist="38100" dir="2700000" algn="tl">
                    <a:srgbClr val="000000"/>
                  </a:outerShdw>
                </a:effectLst>
                <a:latin typeface="Arial" charset="0"/>
              </a:rPr>
              <a:t>Coriolis force = geostrophic flow.</a:t>
            </a:r>
          </a:p>
          <a:p>
            <a:pPr marL="342900" indent="-342900">
              <a:lnSpc>
                <a:spcPct val="90000"/>
              </a:lnSpc>
              <a:spcBef>
                <a:spcPct val="20000"/>
              </a:spcBef>
              <a:buClr>
                <a:schemeClr val="folHlink"/>
              </a:buClr>
              <a:buSzPct val="75000"/>
              <a:buFont typeface="Monotype Sorts" charset="2"/>
              <a:buChar char="n"/>
              <a:defRPr/>
            </a:pPr>
            <a:endParaRPr kumimoji="1" lang="en-US" u="sng">
              <a:solidFill>
                <a:srgbClr val="FF0000"/>
              </a:solidFill>
              <a:effectLst>
                <a:outerShdw blurRad="38100" dist="38100" dir="2700000" algn="tl">
                  <a:srgbClr val="000000"/>
                </a:outerShdw>
              </a:effectLst>
              <a:latin typeface="Arial" charset="0"/>
            </a:endParaRPr>
          </a:p>
          <a:p>
            <a:pPr marL="342900" indent="-342900">
              <a:lnSpc>
                <a:spcPct val="90000"/>
              </a:lnSpc>
              <a:spcBef>
                <a:spcPct val="20000"/>
              </a:spcBef>
              <a:buClr>
                <a:schemeClr val="folHlink"/>
              </a:buClr>
              <a:buSzPct val="75000"/>
              <a:buFont typeface="Monotype Sorts" charset="2"/>
              <a:buNone/>
              <a:defRPr/>
            </a:pPr>
            <a:r>
              <a:rPr kumimoji="1" lang="en-US" b="1">
                <a:solidFill>
                  <a:srgbClr val="FFFF00"/>
                </a:solidFill>
                <a:latin typeface="Arial" charset="0"/>
              </a:rPr>
              <a:t>Think of a ball rolling down the hill – the steeper the hill the faster the ball will travel!!!!</a:t>
            </a:r>
          </a:p>
          <a:p>
            <a:pPr marL="342900" indent="-342900">
              <a:lnSpc>
                <a:spcPct val="90000"/>
              </a:lnSpc>
              <a:spcBef>
                <a:spcPct val="20000"/>
              </a:spcBef>
              <a:buClr>
                <a:schemeClr val="folHlink"/>
              </a:buClr>
              <a:buSzPct val="75000"/>
              <a:buFont typeface="Monotype Sorts" charset="2"/>
              <a:buChar char="n"/>
              <a:defRPr/>
            </a:pPr>
            <a:endParaRPr kumimoji="1" lang="en-US" b="1">
              <a:solidFill>
                <a:srgbClr val="FFFF00"/>
              </a:solidFill>
              <a:latin typeface="Arial" charset="0"/>
            </a:endParaRPr>
          </a:p>
        </p:txBody>
      </p:sp>
      <p:sp>
        <p:nvSpPr>
          <p:cNvPr id="43013" name="Oval 5"/>
          <p:cNvSpPr>
            <a:spLocks noChangeArrowheads="1"/>
          </p:cNvSpPr>
          <p:nvPr/>
        </p:nvSpPr>
        <p:spPr bwMode="auto">
          <a:xfrm>
            <a:off x="2916238" y="260350"/>
            <a:ext cx="4319587" cy="936625"/>
          </a:xfrm>
          <a:prstGeom prst="ellipse">
            <a:avLst/>
          </a:prstGeom>
          <a:noFill/>
          <a:ln w="25400">
            <a:solidFill>
              <a:srgbClr val="FF0000"/>
            </a:solidFill>
            <a:round/>
            <a:headEnd/>
            <a:tailEnd/>
          </a:ln>
        </p:spPr>
        <p:txBody>
          <a:bodyPr wrap="none" anchor="ctr"/>
          <a:lstStyle/>
          <a:p>
            <a:endParaRPr lang="en-US"/>
          </a:p>
        </p:txBody>
      </p:sp>
      <p:sp>
        <p:nvSpPr>
          <p:cNvPr id="43014" name="Text Box 6"/>
          <p:cNvSpPr txBox="1">
            <a:spLocks noChangeArrowheads="1"/>
          </p:cNvSpPr>
          <p:nvPr/>
        </p:nvSpPr>
        <p:spPr bwMode="auto">
          <a:xfrm>
            <a:off x="179388" y="238125"/>
            <a:ext cx="2181225" cy="1790700"/>
          </a:xfrm>
          <a:prstGeom prst="rect">
            <a:avLst/>
          </a:prstGeom>
          <a:noFill/>
          <a:ln w="9525">
            <a:noFill/>
            <a:miter lim="800000"/>
            <a:headEnd/>
            <a:tailEnd/>
          </a:ln>
        </p:spPr>
        <p:txBody>
          <a:bodyPr>
            <a:spAutoFit/>
          </a:bodyPr>
          <a:lstStyle/>
          <a:p>
            <a:pPr>
              <a:lnSpc>
                <a:spcPct val="90000"/>
              </a:lnSpc>
              <a:spcBef>
                <a:spcPct val="20000"/>
              </a:spcBef>
              <a:buClr>
                <a:schemeClr val="folHlink"/>
              </a:buClr>
              <a:buSzPct val="75000"/>
              <a:buFont typeface="Monotype Sorts" charset="2"/>
              <a:buNone/>
            </a:pPr>
            <a:r>
              <a:rPr kumimoji="1" lang="en-US">
                <a:solidFill>
                  <a:srgbClr val="FF0000"/>
                </a:solidFill>
              </a:rPr>
              <a:t>Ekman transport piles up water, or pulls it apart</a:t>
            </a:r>
          </a:p>
          <a:p>
            <a:endParaRPr lang="en-US"/>
          </a:p>
        </p:txBody>
      </p:sp>
      <p:sp>
        <p:nvSpPr>
          <p:cNvPr id="43015" name="Line 7"/>
          <p:cNvSpPr>
            <a:spLocks noChangeShapeType="1"/>
          </p:cNvSpPr>
          <p:nvPr/>
        </p:nvSpPr>
        <p:spPr bwMode="auto">
          <a:xfrm flipV="1">
            <a:off x="2051050" y="765175"/>
            <a:ext cx="792163" cy="0"/>
          </a:xfrm>
          <a:prstGeom prst="line">
            <a:avLst/>
          </a:prstGeom>
          <a:noFill/>
          <a:ln w="25400">
            <a:solidFill>
              <a:srgbClr val="FF0000"/>
            </a:solidFill>
            <a:round/>
            <a:headEnd/>
            <a:tailEnd type="triangle" w="med" len="med"/>
          </a:ln>
        </p:spPr>
        <p:txBody>
          <a:bodyPr/>
          <a:lstStyle/>
          <a:p>
            <a:endParaRPr lang="en-US"/>
          </a:p>
        </p:txBody>
      </p:sp>
      <p:sp>
        <p:nvSpPr>
          <p:cNvPr id="43016" name="Text Box 8"/>
          <p:cNvSpPr txBox="1">
            <a:spLocks noChangeArrowheads="1"/>
          </p:cNvSpPr>
          <p:nvPr/>
        </p:nvSpPr>
        <p:spPr bwMode="auto">
          <a:xfrm>
            <a:off x="4624388" y="2657475"/>
            <a:ext cx="3205162" cy="457200"/>
          </a:xfrm>
          <a:prstGeom prst="rect">
            <a:avLst/>
          </a:prstGeom>
          <a:noFill/>
          <a:ln w="9525">
            <a:noFill/>
            <a:miter lim="800000"/>
            <a:headEnd/>
            <a:tailEnd/>
          </a:ln>
        </p:spPr>
        <p:txBody>
          <a:bodyPr wrap="none">
            <a:spAutoFit/>
          </a:bodyPr>
          <a:lstStyle/>
          <a:p>
            <a:r>
              <a:rPr lang="en-US">
                <a:solidFill>
                  <a:schemeClr val="bg2"/>
                </a:solidFill>
              </a:rPr>
              <a:t>CD = Coriolis deflection</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4034" name="Line 2"/>
          <p:cNvSpPr>
            <a:spLocks noChangeShapeType="1"/>
          </p:cNvSpPr>
          <p:nvPr/>
        </p:nvSpPr>
        <p:spPr bwMode="auto">
          <a:xfrm flipV="1">
            <a:off x="1981200" y="1001713"/>
            <a:ext cx="5410200" cy="1447800"/>
          </a:xfrm>
          <a:prstGeom prst="line">
            <a:avLst/>
          </a:prstGeom>
          <a:noFill/>
          <a:ln w="38100">
            <a:solidFill>
              <a:srgbClr val="FF0000"/>
            </a:solidFill>
            <a:round/>
            <a:headEnd/>
            <a:tailEnd/>
          </a:ln>
        </p:spPr>
        <p:txBody>
          <a:bodyPr wrap="none" anchor="ctr"/>
          <a:lstStyle/>
          <a:p>
            <a:endParaRPr lang="en-US"/>
          </a:p>
        </p:txBody>
      </p:sp>
      <p:sp>
        <p:nvSpPr>
          <p:cNvPr id="44035" name="Line 3"/>
          <p:cNvSpPr>
            <a:spLocks noChangeShapeType="1"/>
          </p:cNvSpPr>
          <p:nvPr/>
        </p:nvSpPr>
        <p:spPr bwMode="auto">
          <a:xfrm flipH="1">
            <a:off x="2209800" y="1779588"/>
            <a:ext cx="2273300" cy="0"/>
          </a:xfrm>
          <a:prstGeom prst="line">
            <a:avLst/>
          </a:prstGeom>
          <a:noFill/>
          <a:ln w="38100">
            <a:solidFill>
              <a:srgbClr val="000000"/>
            </a:solidFill>
            <a:round/>
            <a:headEnd/>
            <a:tailEnd type="triangle" w="med" len="med"/>
          </a:ln>
        </p:spPr>
        <p:txBody>
          <a:bodyPr wrap="none" anchor="ctr"/>
          <a:lstStyle/>
          <a:p>
            <a:endParaRPr lang="en-US"/>
          </a:p>
        </p:txBody>
      </p:sp>
      <p:sp>
        <p:nvSpPr>
          <p:cNvPr id="496644" name="Text Box 4"/>
          <p:cNvSpPr txBox="1">
            <a:spLocks noChangeArrowheads="1"/>
          </p:cNvSpPr>
          <p:nvPr/>
        </p:nvSpPr>
        <p:spPr bwMode="auto">
          <a:xfrm>
            <a:off x="2286000" y="762000"/>
            <a:ext cx="1905000" cy="830263"/>
          </a:xfrm>
          <a:prstGeom prst="rect">
            <a:avLst/>
          </a:prstGeom>
          <a:noFill/>
          <a:ln w="9525">
            <a:noFill/>
            <a:miter lim="800000"/>
            <a:headEnd/>
            <a:tailEnd/>
          </a:ln>
          <a:effectLst/>
        </p:spPr>
        <p:txBody>
          <a:bodyPr>
            <a:spAutoFit/>
          </a:bodyPr>
          <a:lstStyle/>
          <a:p>
            <a:pPr>
              <a:spcBef>
                <a:spcPct val="50000"/>
              </a:spcBef>
              <a:defRPr/>
            </a:pPr>
            <a:r>
              <a:rPr lang="en-US" dirty="0">
                <a:solidFill>
                  <a:schemeClr val="bg1">
                    <a:lumMod val="50000"/>
                  </a:schemeClr>
                </a:solidFill>
              </a:rPr>
              <a:t>Pressure gradient force</a:t>
            </a:r>
          </a:p>
        </p:txBody>
      </p:sp>
      <p:sp>
        <p:nvSpPr>
          <p:cNvPr id="44037" name="Line 5"/>
          <p:cNvSpPr>
            <a:spLocks noChangeShapeType="1"/>
          </p:cNvSpPr>
          <p:nvPr/>
        </p:nvSpPr>
        <p:spPr bwMode="auto">
          <a:xfrm>
            <a:off x="4495800" y="1787525"/>
            <a:ext cx="2209800" cy="0"/>
          </a:xfrm>
          <a:prstGeom prst="line">
            <a:avLst/>
          </a:prstGeom>
          <a:noFill/>
          <a:ln w="38100">
            <a:solidFill>
              <a:schemeClr val="accent1"/>
            </a:solidFill>
            <a:round/>
            <a:headEnd/>
            <a:tailEnd type="triangle" w="med" len="med"/>
          </a:ln>
        </p:spPr>
        <p:txBody>
          <a:bodyPr wrap="none" anchor="ctr"/>
          <a:lstStyle/>
          <a:p>
            <a:endParaRPr lang="en-US"/>
          </a:p>
        </p:txBody>
      </p:sp>
      <p:sp>
        <p:nvSpPr>
          <p:cNvPr id="44038" name="Text Box 6"/>
          <p:cNvSpPr txBox="1">
            <a:spLocks noChangeArrowheads="1"/>
          </p:cNvSpPr>
          <p:nvPr/>
        </p:nvSpPr>
        <p:spPr bwMode="auto">
          <a:xfrm>
            <a:off x="4876800" y="1981200"/>
            <a:ext cx="2057400" cy="457200"/>
          </a:xfrm>
          <a:prstGeom prst="rect">
            <a:avLst/>
          </a:prstGeom>
          <a:noFill/>
          <a:ln w="9525">
            <a:noFill/>
            <a:miter lim="800000"/>
            <a:headEnd/>
            <a:tailEnd/>
          </a:ln>
        </p:spPr>
        <p:txBody>
          <a:bodyPr>
            <a:spAutoFit/>
          </a:bodyPr>
          <a:lstStyle/>
          <a:p>
            <a:pPr>
              <a:spcBef>
                <a:spcPct val="50000"/>
              </a:spcBef>
            </a:pPr>
            <a:r>
              <a:rPr lang="en-US">
                <a:solidFill>
                  <a:schemeClr val="accent1"/>
                </a:solidFill>
              </a:rPr>
              <a:t>Coriolis force</a:t>
            </a:r>
            <a:endParaRPr lang="en-US"/>
          </a:p>
        </p:txBody>
      </p:sp>
      <p:sp>
        <p:nvSpPr>
          <p:cNvPr id="44039" name="AutoShape 7"/>
          <p:cNvSpPr>
            <a:spLocks noChangeArrowheads="1"/>
          </p:cNvSpPr>
          <p:nvPr/>
        </p:nvSpPr>
        <p:spPr bwMode="auto">
          <a:xfrm>
            <a:off x="4191000" y="1982788"/>
            <a:ext cx="609600" cy="609600"/>
          </a:xfrm>
          <a:prstGeom prst="flowChartSummingJunction">
            <a:avLst/>
          </a:prstGeom>
          <a:noFill/>
          <a:ln w="28575">
            <a:solidFill>
              <a:srgbClr val="000000"/>
            </a:solidFill>
            <a:round/>
            <a:headEnd/>
            <a:tailEnd/>
          </a:ln>
        </p:spPr>
        <p:txBody>
          <a:bodyPr wrap="none" anchor="ctr"/>
          <a:lstStyle/>
          <a:p>
            <a:endParaRPr lang="en-US"/>
          </a:p>
        </p:txBody>
      </p:sp>
      <p:cxnSp>
        <p:nvCxnSpPr>
          <p:cNvPr id="44040" name="AutoShape 9"/>
          <p:cNvCxnSpPr>
            <a:cxnSpLocks noChangeShapeType="1"/>
          </p:cNvCxnSpPr>
          <p:nvPr/>
        </p:nvCxnSpPr>
        <p:spPr bwMode="auto">
          <a:xfrm rot="-5400000">
            <a:off x="3530600" y="2640013"/>
            <a:ext cx="762000" cy="762000"/>
          </a:xfrm>
          <a:prstGeom prst="curvedConnector3">
            <a:avLst>
              <a:gd name="adj1" fmla="val 50000"/>
            </a:avLst>
          </a:prstGeom>
          <a:noFill/>
          <a:ln w="28575">
            <a:solidFill>
              <a:schemeClr val="accent2"/>
            </a:solidFill>
            <a:round/>
            <a:headEnd/>
            <a:tailEnd type="triangle" w="med" len="med"/>
          </a:ln>
        </p:spPr>
      </p:cxnSp>
      <p:sp>
        <p:nvSpPr>
          <p:cNvPr id="496650" name="Text Box 10"/>
          <p:cNvSpPr txBox="1">
            <a:spLocks noChangeArrowheads="1"/>
          </p:cNvSpPr>
          <p:nvPr/>
        </p:nvSpPr>
        <p:spPr bwMode="auto">
          <a:xfrm>
            <a:off x="762000" y="3276600"/>
            <a:ext cx="3352800" cy="457200"/>
          </a:xfrm>
          <a:prstGeom prst="rect">
            <a:avLst/>
          </a:prstGeom>
          <a:noFill/>
          <a:ln w="9525">
            <a:noFill/>
            <a:miter lim="800000"/>
            <a:headEnd/>
            <a:tailEnd/>
          </a:ln>
          <a:effectLst/>
        </p:spPr>
        <p:txBody>
          <a:bodyPr>
            <a:spAutoFit/>
          </a:bodyPr>
          <a:lstStyle/>
          <a:p>
            <a:pPr>
              <a:spcBef>
                <a:spcPct val="50000"/>
              </a:spcBef>
              <a:defRPr/>
            </a:pPr>
            <a:r>
              <a:rPr lang="en-US" dirty="0">
                <a:solidFill>
                  <a:schemeClr val="bg1">
                    <a:lumMod val="50000"/>
                  </a:schemeClr>
                </a:solidFill>
              </a:rPr>
              <a:t>Velocity into page</a:t>
            </a:r>
          </a:p>
        </p:txBody>
      </p:sp>
      <p:sp>
        <p:nvSpPr>
          <p:cNvPr id="496651" name="Text Box 11"/>
          <p:cNvSpPr txBox="1">
            <a:spLocks noChangeArrowheads="1"/>
          </p:cNvSpPr>
          <p:nvPr/>
        </p:nvSpPr>
        <p:spPr bwMode="auto">
          <a:xfrm>
            <a:off x="304800" y="4419600"/>
            <a:ext cx="8458200" cy="1138238"/>
          </a:xfrm>
          <a:prstGeom prst="rect">
            <a:avLst/>
          </a:prstGeom>
          <a:noFill/>
          <a:ln w="9525">
            <a:noFill/>
            <a:miter lim="800000"/>
            <a:headEnd/>
            <a:tailEnd/>
          </a:ln>
          <a:effectLst/>
        </p:spPr>
        <p:txBody>
          <a:bodyPr>
            <a:spAutoFit/>
          </a:bodyPr>
          <a:lstStyle/>
          <a:p>
            <a:pPr>
              <a:spcBef>
                <a:spcPct val="50000"/>
              </a:spcBef>
              <a:defRPr/>
            </a:pPr>
            <a:r>
              <a:rPr lang="en-US" sz="3200" dirty="0" err="1">
                <a:solidFill>
                  <a:schemeClr val="accent2"/>
                </a:solidFill>
              </a:rPr>
              <a:t>Geostrophic</a:t>
            </a:r>
            <a:r>
              <a:rPr lang="en-US" sz="3200" dirty="0">
                <a:solidFill>
                  <a:schemeClr val="accent2"/>
                </a:solidFill>
              </a:rPr>
              <a:t> Balance</a:t>
            </a:r>
          </a:p>
          <a:p>
            <a:pPr>
              <a:spcBef>
                <a:spcPct val="50000"/>
              </a:spcBef>
              <a:defRPr/>
            </a:pPr>
            <a:r>
              <a:rPr lang="en-US" dirty="0">
                <a:solidFill>
                  <a:schemeClr val="bg1">
                    <a:lumMod val="50000"/>
                  </a:schemeClr>
                </a:solidFill>
              </a:rPr>
              <a:t>Pressure gradient force balanced by </a:t>
            </a:r>
            <a:r>
              <a:rPr lang="en-US" dirty="0" err="1">
                <a:solidFill>
                  <a:schemeClr val="bg1">
                    <a:lumMod val="50000"/>
                  </a:schemeClr>
                </a:solidFill>
              </a:rPr>
              <a:t>Coriolis</a:t>
            </a:r>
            <a:r>
              <a:rPr lang="en-US" dirty="0">
                <a:solidFill>
                  <a:schemeClr val="bg1">
                    <a:lumMod val="50000"/>
                  </a:schemeClr>
                </a:solidFill>
              </a:rPr>
              <a:t> force</a:t>
            </a:r>
          </a:p>
        </p:txBody>
      </p:sp>
      <p:sp>
        <p:nvSpPr>
          <p:cNvPr id="44043" name="Rectangle 12"/>
          <p:cNvSpPr>
            <a:spLocks noChangeArrowheads="1"/>
          </p:cNvSpPr>
          <p:nvPr/>
        </p:nvSpPr>
        <p:spPr bwMode="auto">
          <a:xfrm>
            <a:off x="304800" y="4267200"/>
            <a:ext cx="8610600" cy="2286000"/>
          </a:xfrm>
          <a:prstGeom prst="rect">
            <a:avLst/>
          </a:prstGeom>
          <a:noFill/>
          <a:ln w="38100">
            <a:solidFill>
              <a:srgbClr val="FF3300"/>
            </a:solidFill>
            <a:miter lim="800000"/>
            <a:headEnd/>
            <a:tailEnd/>
          </a:ln>
        </p:spPr>
        <p:txBody>
          <a:bodyPr wrap="none" anchor="ctr"/>
          <a:lstStyle/>
          <a:p>
            <a:endParaRPr lang="en-US"/>
          </a:p>
        </p:txBody>
      </p:sp>
      <p:cxnSp>
        <p:nvCxnSpPr>
          <p:cNvPr id="44044" name="AutoShape 13"/>
          <p:cNvCxnSpPr>
            <a:cxnSpLocks noChangeShapeType="1"/>
            <a:endCxn id="44034" idx="1"/>
          </p:cNvCxnSpPr>
          <p:nvPr/>
        </p:nvCxnSpPr>
        <p:spPr bwMode="auto">
          <a:xfrm>
            <a:off x="6096000" y="609600"/>
            <a:ext cx="1293813" cy="373063"/>
          </a:xfrm>
          <a:prstGeom prst="curvedConnector2">
            <a:avLst/>
          </a:prstGeom>
          <a:noFill/>
          <a:ln w="9525">
            <a:noFill/>
            <a:round/>
            <a:headEnd/>
            <a:tailEnd type="triangle" w="med" len="med"/>
          </a:ln>
        </p:spPr>
      </p:cxnSp>
      <p:cxnSp>
        <p:nvCxnSpPr>
          <p:cNvPr id="44045" name="AutoShape 14"/>
          <p:cNvCxnSpPr>
            <a:cxnSpLocks noChangeShapeType="1"/>
          </p:cNvCxnSpPr>
          <p:nvPr/>
        </p:nvCxnSpPr>
        <p:spPr bwMode="auto">
          <a:xfrm>
            <a:off x="5991225" y="604838"/>
            <a:ext cx="1065213" cy="449262"/>
          </a:xfrm>
          <a:prstGeom prst="curvedConnector2">
            <a:avLst/>
          </a:prstGeom>
          <a:noFill/>
          <a:ln w="19050">
            <a:solidFill>
              <a:srgbClr val="FF3300"/>
            </a:solidFill>
            <a:round/>
            <a:headEnd/>
            <a:tailEnd type="triangle" w="med" len="med"/>
          </a:ln>
        </p:spPr>
      </p:cxnSp>
      <p:sp>
        <p:nvSpPr>
          <p:cNvPr id="496655" name="Text Box 15"/>
          <p:cNvSpPr txBox="1">
            <a:spLocks noChangeArrowheads="1"/>
          </p:cNvSpPr>
          <p:nvPr/>
        </p:nvSpPr>
        <p:spPr bwMode="auto">
          <a:xfrm>
            <a:off x="4267200" y="228600"/>
            <a:ext cx="2133600" cy="457200"/>
          </a:xfrm>
          <a:prstGeom prst="rect">
            <a:avLst/>
          </a:prstGeom>
          <a:noFill/>
          <a:ln w="9525">
            <a:noFill/>
            <a:miter lim="800000"/>
            <a:headEnd/>
            <a:tailEnd/>
          </a:ln>
          <a:effectLst/>
        </p:spPr>
        <p:txBody>
          <a:bodyPr>
            <a:spAutoFit/>
          </a:bodyPr>
          <a:lstStyle/>
          <a:p>
            <a:pPr>
              <a:spcBef>
                <a:spcPct val="50000"/>
              </a:spcBef>
              <a:defRPr/>
            </a:pPr>
            <a:r>
              <a:rPr lang="en-US" dirty="0">
                <a:solidFill>
                  <a:schemeClr val="bg1">
                    <a:lumMod val="50000"/>
                  </a:schemeClr>
                </a:solidFill>
              </a:rPr>
              <a:t>Sea surface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defRPr/>
            </a:pPr>
            <a:r>
              <a:rPr lang="en-US" sz="4000"/>
              <a:t>Consequences of Ekman transport</a:t>
            </a:r>
          </a:p>
        </p:txBody>
      </p:sp>
      <p:sp>
        <p:nvSpPr>
          <p:cNvPr id="40963" name="Rectangle 3"/>
          <p:cNvSpPr>
            <a:spLocks noGrp="1" noChangeArrowheads="1"/>
          </p:cNvSpPr>
          <p:nvPr>
            <p:ph type="body" idx="1"/>
          </p:nvPr>
        </p:nvSpPr>
        <p:spPr/>
        <p:txBody>
          <a:bodyPr/>
          <a:lstStyle/>
          <a:p>
            <a:pPr>
              <a:defRPr/>
            </a:pPr>
            <a:r>
              <a:rPr lang="en-US"/>
              <a:t>At the center of the gyres:</a:t>
            </a:r>
          </a:p>
          <a:p>
            <a:pPr lvl="1">
              <a:defRPr/>
            </a:pPr>
            <a:r>
              <a:rPr lang="en-US"/>
              <a:t>Convergence</a:t>
            </a:r>
          </a:p>
          <a:p>
            <a:pPr lvl="1">
              <a:defRPr/>
            </a:pPr>
            <a:r>
              <a:rPr lang="en-US"/>
              <a:t>Water tends to pile up</a:t>
            </a:r>
          </a:p>
          <a:p>
            <a:pPr>
              <a:defRPr/>
            </a:pPr>
            <a:r>
              <a:rPr lang="en-US"/>
              <a:t>Convergence is associated with </a:t>
            </a:r>
            <a:r>
              <a:rPr lang="en-US" i="1">
                <a:solidFill>
                  <a:srgbClr val="FF0000"/>
                </a:solidFill>
              </a:rPr>
              <a:t>downwelling</a:t>
            </a:r>
          </a:p>
          <a:p>
            <a:pPr>
              <a:defRPr/>
            </a:pPr>
            <a:r>
              <a:rPr lang="en-US"/>
              <a:t>At the edge of continents, divergence occurs</a:t>
            </a:r>
          </a:p>
          <a:p>
            <a:pPr>
              <a:defRPr/>
            </a:pPr>
            <a:r>
              <a:rPr lang="en-US"/>
              <a:t>Divergence is associated with </a:t>
            </a:r>
            <a:r>
              <a:rPr lang="en-US" i="1">
                <a:solidFill>
                  <a:srgbClr val="FF0000"/>
                </a:solidFill>
              </a:rPr>
              <a:t>upwelling</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a:defRPr/>
            </a:pPr>
            <a:r>
              <a:rPr lang="en-US" sz="4000"/>
              <a:t>Consequences of Ekman transport, Coriolis, and gravity</a:t>
            </a:r>
          </a:p>
        </p:txBody>
      </p:sp>
      <p:sp>
        <p:nvSpPr>
          <p:cNvPr id="41987" name="Rectangle 3"/>
          <p:cNvSpPr>
            <a:spLocks noGrp="1" noChangeArrowheads="1"/>
          </p:cNvSpPr>
          <p:nvPr>
            <p:ph type="body" idx="1"/>
          </p:nvPr>
        </p:nvSpPr>
        <p:spPr/>
        <p:txBody>
          <a:bodyPr/>
          <a:lstStyle/>
          <a:p>
            <a:pPr>
              <a:defRPr/>
            </a:pPr>
            <a:r>
              <a:rPr lang="en-US"/>
              <a:t>Ekman transport causes water to pile up in the middle of gyres</a:t>
            </a:r>
          </a:p>
          <a:p>
            <a:pPr>
              <a:defRPr/>
            </a:pPr>
            <a:r>
              <a:rPr lang="en-US"/>
              <a:t>Gravity then acts to force it down</a:t>
            </a:r>
          </a:p>
          <a:p>
            <a:pPr>
              <a:defRPr/>
            </a:pPr>
            <a:r>
              <a:rPr lang="en-US"/>
              <a:t>Coriolis act in the opposite direction as gravity</a:t>
            </a:r>
          </a:p>
          <a:p>
            <a:pPr>
              <a:defRPr/>
            </a:pPr>
            <a:r>
              <a:rPr lang="en-US"/>
              <a:t>The forces balance, and flow tends to occur parallel to the topographic contours</a:t>
            </a:r>
          </a:p>
          <a:p>
            <a:pPr>
              <a:defRPr/>
            </a:pPr>
            <a:r>
              <a:rPr lang="en-US"/>
              <a:t>This is called </a:t>
            </a:r>
            <a:r>
              <a:rPr lang="en-US" i="1">
                <a:solidFill>
                  <a:srgbClr val="FF0000"/>
                </a:solidFill>
              </a:rPr>
              <a:t>geostrophic flow</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47106" name="Picture 2" descr="FG08_07"/>
          <p:cNvPicPr>
            <a:picLocks noChangeAspect="1" noChangeArrowheads="1"/>
          </p:cNvPicPr>
          <p:nvPr/>
        </p:nvPicPr>
        <p:blipFill>
          <a:blip r:embed="rId3" cstate="print"/>
          <a:srcRect b="3702"/>
          <a:stretch>
            <a:fillRect/>
          </a:stretch>
        </p:blipFill>
        <p:spPr bwMode="auto">
          <a:xfrm>
            <a:off x="3502025" y="1052513"/>
            <a:ext cx="5678488" cy="5143500"/>
          </a:xfrm>
          <a:prstGeom prst="rect">
            <a:avLst/>
          </a:prstGeom>
          <a:noFill/>
          <a:ln w="9525">
            <a:noFill/>
            <a:miter lim="800000"/>
            <a:headEnd/>
            <a:tailEnd/>
          </a:ln>
        </p:spPr>
      </p:pic>
      <p:sp>
        <p:nvSpPr>
          <p:cNvPr id="47107" name="Text Box 3"/>
          <p:cNvSpPr txBox="1">
            <a:spLocks noChangeArrowheads="1"/>
          </p:cNvSpPr>
          <p:nvPr/>
        </p:nvSpPr>
        <p:spPr bwMode="auto">
          <a:xfrm>
            <a:off x="158750" y="1073150"/>
            <a:ext cx="3405188" cy="2647950"/>
          </a:xfrm>
          <a:prstGeom prst="rect">
            <a:avLst/>
          </a:prstGeom>
          <a:noFill/>
          <a:ln w="9525">
            <a:noFill/>
            <a:miter lim="800000"/>
            <a:headEnd/>
            <a:tailEnd/>
          </a:ln>
        </p:spPr>
        <p:txBody>
          <a:bodyPr>
            <a:spAutoFit/>
          </a:bodyPr>
          <a:lstStyle/>
          <a:p>
            <a:r>
              <a:rPr lang="en-US">
                <a:solidFill>
                  <a:srgbClr val="000000"/>
                </a:solidFill>
              </a:rPr>
              <a:t>In an idealised world</a:t>
            </a:r>
          </a:p>
          <a:p>
            <a:r>
              <a:rPr lang="en-US">
                <a:solidFill>
                  <a:srgbClr val="000000"/>
                </a:solidFill>
              </a:rPr>
              <a:t>this mound would be central.</a:t>
            </a:r>
          </a:p>
          <a:p>
            <a:endParaRPr lang="en-US">
              <a:solidFill>
                <a:srgbClr val="000000"/>
              </a:solidFill>
            </a:endParaRPr>
          </a:p>
          <a:p>
            <a:r>
              <a:rPr lang="en-US">
                <a:solidFill>
                  <a:srgbClr val="000000"/>
                </a:solidFill>
              </a:rPr>
              <a:t>BUT rotation of the earth</a:t>
            </a:r>
          </a:p>
          <a:p>
            <a:r>
              <a:rPr lang="en-US">
                <a:solidFill>
                  <a:srgbClr val="000000"/>
                </a:solidFill>
              </a:rPr>
              <a:t>means that the flow is</a:t>
            </a:r>
          </a:p>
          <a:p>
            <a:r>
              <a:rPr lang="en-US">
                <a:solidFill>
                  <a:srgbClr val="000000"/>
                </a:solidFill>
              </a:rPr>
              <a:t>LOP-SIDED!!!</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pPr>
              <a:defRPr/>
            </a:pPr>
            <a:endParaRPr lang="en-ZA" smtClean="0"/>
          </a:p>
        </p:txBody>
      </p:sp>
      <p:pic>
        <p:nvPicPr>
          <p:cNvPr id="48131" name="Picture 3" descr="C06F10"/>
          <p:cNvPicPr>
            <a:picLocks noGrp="1" noChangeAspect="1" noChangeArrowheads="1"/>
          </p:cNvPicPr>
          <p:nvPr>
            <p:ph idx="1"/>
          </p:nvPr>
        </p:nvPicPr>
        <p:blipFill>
          <a:blip r:embed="rId2" cstate="print"/>
          <a:srcRect/>
          <a:stretch>
            <a:fillRect/>
          </a:stretch>
        </p:blipFill>
        <p:spPr>
          <a:xfrm>
            <a:off x="0" y="1557338"/>
            <a:ext cx="9144000" cy="4721225"/>
          </a:xfrm>
          <a:noFill/>
        </p:spPr>
      </p:pic>
    </p:spTree>
  </p:cSld>
  <p:clrMapOvr>
    <a:masterClrMapping/>
  </p:clrMapOvr>
  <p:transition advClick="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2197" name="Rectangle 5"/>
          <p:cNvSpPr>
            <a:spLocks noGrp="1" noChangeArrowheads="1"/>
          </p:cNvSpPr>
          <p:nvPr>
            <p:ph type="title"/>
          </p:nvPr>
        </p:nvSpPr>
        <p:spPr/>
        <p:txBody>
          <a:bodyPr/>
          <a:lstStyle/>
          <a:p>
            <a:pPr>
              <a:defRPr/>
            </a:pPr>
            <a:endParaRPr lang="en-ZA" smtClean="0">
              <a:effectLst>
                <a:outerShdw blurRad="38100" dist="38100" dir="2700000" algn="tl">
                  <a:srgbClr val="C0C0C0"/>
                </a:outerShdw>
              </a:effectLst>
            </a:endParaRPr>
          </a:p>
        </p:txBody>
      </p:sp>
      <p:pic>
        <p:nvPicPr>
          <p:cNvPr id="49155" name="Picture 4" descr="mean_topo"/>
          <p:cNvPicPr>
            <a:picLocks noGrp="1" noChangeAspect="1" noChangeArrowheads="1"/>
          </p:cNvPicPr>
          <p:nvPr>
            <p:ph idx="1"/>
          </p:nvPr>
        </p:nvPicPr>
        <p:blipFill>
          <a:blip r:embed="rId2" cstate="print"/>
          <a:srcRect t="48303"/>
          <a:stretch>
            <a:fillRect/>
          </a:stretch>
        </p:blipFill>
        <p:spPr>
          <a:xfrm>
            <a:off x="0" y="549275"/>
            <a:ext cx="8964613" cy="6419850"/>
          </a:xfrm>
          <a:noFill/>
        </p:spPr>
      </p:pic>
      <p:sp>
        <p:nvSpPr>
          <p:cNvPr id="49156" name="Line 8"/>
          <p:cNvSpPr>
            <a:spLocks noChangeShapeType="1"/>
          </p:cNvSpPr>
          <p:nvPr/>
        </p:nvSpPr>
        <p:spPr bwMode="auto">
          <a:xfrm>
            <a:off x="3348038" y="1773238"/>
            <a:ext cx="4176712" cy="935037"/>
          </a:xfrm>
          <a:prstGeom prst="line">
            <a:avLst/>
          </a:prstGeom>
          <a:noFill/>
          <a:ln w="9525">
            <a:solidFill>
              <a:schemeClr val="tx1"/>
            </a:solidFill>
            <a:round/>
            <a:headEnd/>
            <a:tailEnd/>
          </a:ln>
        </p:spPr>
        <p:txBody>
          <a:bodyPr/>
          <a:lstStyle/>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0178" name="Picture 2" descr="C06F03a"/>
          <p:cNvPicPr>
            <a:picLocks noChangeAspect="1" noChangeArrowheads="1"/>
          </p:cNvPicPr>
          <p:nvPr/>
        </p:nvPicPr>
        <p:blipFill>
          <a:blip r:embed="rId3" cstate="print"/>
          <a:srcRect l="9763" t="7347" r="10652" b="9529"/>
          <a:stretch>
            <a:fillRect/>
          </a:stretch>
        </p:blipFill>
        <p:spPr bwMode="auto">
          <a:xfrm>
            <a:off x="-36513" y="0"/>
            <a:ext cx="8424863" cy="6715125"/>
          </a:xfrm>
          <a:prstGeom prst="rect">
            <a:avLst/>
          </a:prstGeom>
          <a:noFill/>
          <a:ln w="9525">
            <a:noFill/>
            <a:miter lim="800000"/>
            <a:headEnd/>
            <a:tailEnd/>
          </a:ln>
        </p:spPr>
      </p:pic>
      <p:sp>
        <p:nvSpPr>
          <p:cNvPr id="50179" name="Text Box 3"/>
          <p:cNvSpPr txBox="1">
            <a:spLocks noChangeArrowheads="1"/>
          </p:cNvSpPr>
          <p:nvPr/>
        </p:nvSpPr>
        <p:spPr bwMode="auto">
          <a:xfrm>
            <a:off x="0" y="-26988"/>
            <a:ext cx="5099050" cy="822326"/>
          </a:xfrm>
          <a:prstGeom prst="rect">
            <a:avLst/>
          </a:prstGeom>
          <a:noFill/>
          <a:ln w="9525">
            <a:noFill/>
            <a:miter lim="800000"/>
            <a:headEnd/>
            <a:tailEnd/>
          </a:ln>
        </p:spPr>
        <p:txBody>
          <a:bodyPr wrap="none">
            <a:spAutoFit/>
          </a:bodyPr>
          <a:lstStyle/>
          <a:p>
            <a:r>
              <a:rPr lang="en-US" b="1">
                <a:solidFill>
                  <a:srgbClr val="FF0000"/>
                </a:solidFill>
              </a:rPr>
              <a:t>Why is there a difference in direction </a:t>
            </a:r>
          </a:p>
          <a:p>
            <a:r>
              <a:rPr lang="en-US" b="1">
                <a:solidFill>
                  <a:srgbClr val="FF0000"/>
                </a:solidFill>
              </a:rPr>
              <a:t>at the equator?</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7" name="Rectangle 3"/>
          <p:cNvSpPr>
            <a:spLocks noGrp="1" noChangeArrowheads="1"/>
          </p:cNvSpPr>
          <p:nvPr>
            <p:ph type="body" idx="1"/>
          </p:nvPr>
        </p:nvSpPr>
        <p:spPr>
          <a:xfrm>
            <a:off x="250825" y="333375"/>
            <a:ext cx="8713788" cy="6119813"/>
          </a:xfrm>
        </p:spPr>
        <p:txBody>
          <a:bodyPr/>
          <a:lstStyle/>
          <a:p>
            <a:pPr>
              <a:lnSpc>
                <a:spcPct val="90000"/>
              </a:lnSpc>
              <a:defRPr/>
            </a:pPr>
            <a:r>
              <a:rPr lang="en-ZA" sz="2400" dirty="0" smtClean="0"/>
              <a:t>For an object travelling on earth in the northern hemisphere the </a:t>
            </a:r>
            <a:r>
              <a:rPr lang="en-ZA" sz="2400" dirty="0" err="1" smtClean="0"/>
              <a:t>Coriolis</a:t>
            </a:r>
            <a:r>
              <a:rPr lang="en-ZA" sz="2400" dirty="0" smtClean="0"/>
              <a:t> force will deflect to the </a:t>
            </a:r>
            <a:r>
              <a:rPr lang="en-ZA" sz="2400" u="sng" dirty="0" smtClean="0"/>
              <a:t>right of its path </a:t>
            </a:r>
            <a:r>
              <a:rPr lang="en-ZA" sz="2400" dirty="0" smtClean="0"/>
              <a:t>and to the left </a:t>
            </a:r>
            <a:r>
              <a:rPr lang="en-ZA" sz="2400" u="sng" dirty="0" smtClean="0"/>
              <a:t>of its path </a:t>
            </a:r>
            <a:r>
              <a:rPr lang="en-ZA" sz="2400" dirty="0" smtClean="0"/>
              <a:t>in the southern hemisphere. At the equator the force is zero. </a:t>
            </a:r>
          </a:p>
          <a:p>
            <a:pPr>
              <a:lnSpc>
                <a:spcPct val="90000"/>
              </a:lnSpc>
              <a:defRPr/>
            </a:pPr>
            <a:endParaRPr lang="en-ZA" sz="2400" dirty="0" smtClean="0">
              <a:solidFill>
                <a:srgbClr val="FF0000"/>
              </a:solidFill>
            </a:endParaRPr>
          </a:p>
          <a:p>
            <a:pPr>
              <a:lnSpc>
                <a:spcPct val="90000"/>
              </a:lnSpc>
              <a:defRPr/>
            </a:pPr>
            <a:r>
              <a:rPr lang="en-ZA" sz="2400" dirty="0" smtClean="0">
                <a:solidFill>
                  <a:srgbClr val="FF0000"/>
                </a:solidFill>
              </a:rPr>
              <a:t>There are two reasons for this phenomenon:</a:t>
            </a:r>
            <a:r>
              <a:rPr lang="en-ZA" sz="2400" dirty="0" smtClean="0"/>
              <a:t> </a:t>
            </a:r>
          </a:p>
          <a:p>
            <a:pPr>
              <a:lnSpc>
                <a:spcPct val="90000"/>
              </a:lnSpc>
              <a:defRPr/>
            </a:pPr>
            <a:r>
              <a:rPr lang="en-ZA" sz="2400" dirty="0" smtClean="0"/>
              <a:t>(1) the Earth rotates eastward</a:t>
            </a:r>
          </a:p>
          <a:p>
            <a:pPr>
              <a:lnSpc>
                <a:spcPct val="90000"/>
              </a:lnSpc>
              <a:defRPr/>
            </a:pPr>
            <a:r>
              <a:rPr lang="en-ZA" sz="2400" dirty="0" smtClean="0"/>
              <a:t>(2) the velocity of a point on the Earth is a function of latitude </a:t>
            </a:r>
          </a:p>
          <a:p>
            <a:pPr>
              <a:lnSpc>
                <a:spcPct val="90000"/>
              </a:lnSpc>
              <a:buFont typeface="Monotype Sorts" charset="2"/>
              <a:buNone/>
              <a:defRPr/>
            </a:pPr>
            <a:endParaRPr lang="en-ZA" sz="2400" i="1" dirty="0" smtClean="0">
              <a:solidFill>
                <a:srgbClr val="FF0000"/>
              </a:solidFill>
            </a:endParaRPr>
          </a:p>
          <a:p>
            <a:pPr algn="ctr">
              <a:lnSpc>
                <a:spcPct val="90000"/>
              </a:lnSpc>
              <a:buFont typeface="Monotype Sorts" charset="2"/>
              <a:buNone/>
              <a:defRPr/>
            </a:pPr>
            <a:r>
              <a:rPr lang="en-ZA" sz="3600" i="1" dirty="0" smtClean="0">
                <a:solidFill>
                  <a:srgbClr val="FFFF00"/>
                </a:solidFill>
              </a:rPr>
              <a:t>F</a:t>
            </a:r>
            <a:r>
              <a:rPr lang="en-ZA" sz="3600" dirty="0" smtClean="0">
                <a:solidFill>
                  <a:srgbClr val="FFFF00"/>
                </a:solidFill>
              </a:rPr>
              <a:t>=2</a:t>
            </a:r>
            <a:r>
              <a:rPr lang="el-GR" sz="3600" dirty="0" smtClean="0">
                <a:solidFill>
                  <a:srgbClr val="FFFF00"/>
                </a:solidFill>
                <a:cs typeface="Arial" charset="0"/>
              </a:rPr>
              <a:t>ω</a:t>
            </a:r>
            <a:r>
              <a:rPr lang="en-ZA" sz="3600" dirty="0" smtClean="0">
                <a:solidFill>
                  <a:srgbClr val="FFFF00"/>
                </a:solidFill>
                <a:cs typeface="Arial" charset="0"/>
              </a:rPr>
              <a:t>sin(</a:t>
            </a:r>
            <a:r>
              <a:rPr lang="en-US" sz="3600" dirty="0" smtClean="0">
                <a:solidFill>
                  <a:srgbClr val="FFFF00"/>
                </a:solidFill>
                <a:cs typeface="Arial" charset="0"/>
              </a:rPr>
              <a:t>ø</a:t>
            </a:r>
            <a:r>
              <a:rPr lang="en-ZA" sz="3600" dirty="0" smtClean="0">
                <a:solidFill>
                  <a:srgbClr val="FFFF00"/>
                </a:solidFill>
                <a:cs typeface="Arial" charset="0"/>
              </a:rPr>
              <a:t>)</a:t>
            </a:r>
          </a:p>
          <a:p>
            <a:pPr algn="ctr">
              <a:lnSpc>
                <a:spcPct val="90000"/>
              </a:lnSpc>
              <a:buFont typeface="Monotype Sorts" charset="2"/>
              <a:buNone/>
              <a:defRPr/>
            </a:pPr>
            <a:endParaRPr lang="en-ZA" sz="3600" dirty="0" smtClean="0">
              <a:solidFill>
                <a:srgbClr val="FFFF00"/>
              </a:solidFill>
            </a:endParaRPr>
          </a:p>
          <a:p>
            <a:pPr>
              <a:lnSpc>
                <a:spcPct val="90000"/>
              </a:lnSpc>
              <a:buFont typeface="Monotype Sorts" charset="2"/>
              <a:buNone/>
              <a:defRPr/>
            </a:pPr>
            <a:endParaRPr lang="en-ZA" sz="3600" dirty="0" smtClean="0"/>
          </a:p>
          <a:p>
            <a:pPr>
              <a:lnSpc>
                <a:spcPct val="90000"/>
              </a:lnSpc>
              <a:defRPr/>
            </a:pPr>
            <a:r>
              <a:rPr lang="en-ZA" sz="2400" dirty="0" smtClean="0">
                <a:solidFill>
                  <a:srgbClr val="FF0000"/>
                </a:solidFill>
              </a:rPr>
              <a:t>The </a:t>
            </a:r>
            <a:r>
              <a:rPr lang="en-ZA" sz="2400" dirty="0" err="1" smtClean="0">
                <a:solidFill>
                  <a:srgbClr val="FF0000"/>
                </a:solidFill>
              </a:rPr>
              <a:t>Coriolis</a:t>
            </a:r>
            <a:r>
              <a:rPr lang="en-ZA" sz="2400" dirty="0" smtClean="0">
                <a:solidFill>
                  <a:srgbClr val="FF0000"/>
                </a:solidFill>
              </a:rPr>
              <a:t> deflection is therefore related to the motion of the object, the motion of the Earth, and the latitude.</a:t>
            </a:r>
            <a:r>
              <a:rPr lang="en-ZA" sz="2400" dirty="0" smtClean="0"/>
              <a:t>  </a:t>
            </a:r>
          </a:p>
          <a:p>
            <a:pPr>
              <a:lnSpc>
                <a:spcPct val="90000"/>
              </a:lnSpc>
              <a:buFont typeface="Monotype Sorts" charset="2"/>
              <a:buNone/>
              <a:defRPr/>
            </a:pPr>
            <a:endParaRPr lang="en-ZA" sz="2400" dirty="0" smtClean="0"/>
          </a:p>
        </p:txBody>
      </p:sp>
      <p:sp>
        <p:nvSpPr>
          <p:cNvPr id="51203" name="Text Box 4"/>
          <p:cNvSpPr txBox="1">
            <a:spLocks noChangeArrowheads="1"/>
          </p:cNvSpPr>
          <p:nvPr/>
        </p:nvSpPr>
        <p:spPr bwMode="auto">
          <a:xfrm>
            <a:off x="357188" y="4429125"/>
            <a:ext cx="4652962" cy="457200"/>
          </a:xfrm>
          <a:prstGeom prst="rect">
            <a:avLst/>
          </a:prstGeom>
          <a:noFill/>
          <a:ln w="9525">
            <a:noFill/>
            <a:miter lim="800000"/>
            <a:headEnd/>
            <a:tailEnd/>
          </a:ln>
        </p:spPr>
        <p:txBody>
          <a:bodyPr wrap="none">
            <a:spAutoFit/>
          </a:bodyPr>
          <a:lstStyle/>
          <a:p>
            <a:r>
              <a:rPr lang="en-US">
                <a:sym typeface="Symbol" pitchFamily="112" charset="2"/>
              </a:rPr>
              <a:t></a:t>
            </a:r>
            <a:r>
              <a:rPr lang="en-US"/>
              <a:t> = rotation of earth = 7.292E</a:t>
            </a:r>
            <a:r>
              <a:rPr lang="en-US" baseline="30000"/>
              <a:t>-5</a:t>
            </a:r>
            <a:r>
              <a:rPr lang="en-US"/>
              <a:t> s</a:t>
            </a:r>
            <a:r>
              <a:rPr lang="en-US" sz="2000" baseline="30000"/>
              <a:t>-1</a:t>
            </a:r>
            <a:r>
              <a:rPr lang="en-US"/>
              <a:t>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304800" y="228600"/>
            <a:ext cx="7799388" cy="457200"/>
          </a:xfrm>
          <a:prstGeom prst="rect">
            <a:avLst/>
          </a:prstGeom>
          <a:noFill/>
          <a:ln w="9525">
            <a:noFill/>
            <a:miter lim="800000"/>
            <a:headEnd/>
            <a:tailEnd/>
          </a:ln>
        </p:spPr>
        <p:txBody>
          <a:bodyPr wrap="none">
            <a:spAutoFit/>
          </a:bodyPr>
          <a:lstStyle/>
          <a:p>
            <a:pPr eaLnBrk="1" hangingPunct="1"/>
            <a:r>
              <a:rPr lang="en-US" b="1">
                <a:solidFill>
                  <a:srgbClr val="FFCC66"/>
                </a:solidFill>
                <a:latin typeface="Verdana" pitchFamily="112" charset="0"/>
              </a:rPr>
              <a:t>Mediterranean Sea, Shear Wall Spiral Eddies</a:t>
            </a:r>
          </a:p>
        </p:txBody>
      </p:sp>
      <p:pic>
        <p:nvPicPr>
          <p:cNvPr id="6147" name="Picture 3" descr="Mediterranean Sea, Shear Wall Spiral Eddies"/>
          <p:cNvPicPr>
            <a:picLocks noChangeAspect="1" noChangeArrowheads="1"/>
          </p:cNvPicPr>
          <p:nvPr/>
        </p:nvPicPr>
        <p:blipFill>
          <a:blip r:embed="rId3" cstate="print"/>
          <a:srcRect/>
          <a:stretch>
            <a:fillRect/>
          </a:stretch>
        </p:blipFill>
        <p:spPr bwMode="auto">
          <a:xfrm>
            <a:off x="0" y="762000"/>
            <a:ext cx="9296400" cy="6188075"/>
          </a:xfrm>
          <a:prstGeom prst="rect">
            <a:avLst/>
          </a:prstGeom>
          <a:noFill/>
          <a:ln w="9525">
            <a:noFill/>
            <a:miter lim="800000"/>
            <a:headEnd/>
            <a:tailEnd/>
          </a:ln>
        </p:spPr>
      </p:pic>
      <p:sp>
        <p:nvSpPr>
          <p:cNvPr id="6148" name="Rectangle 4"/>
          <p:cNvSpPr>
            <a:spLocks noChangeArrowheads="1"/>
          </p:cNvSpPr>
          <p:nvPr/>
        </p:nvSpPr>
        <p:spPr bwMode="auto">
          <a:xfrm>
            <a:off x="2416175" y="5661025"/>
            <a:ext cx="7772400" cy="1143000"/>
          </a:xfrm>
          <a:prstGeom prst="rect">
            <a:avLst/>
          </a:prstGeom>
          <a:noFill/>
          <a:ln w="9525">
            <a:noFill/>
            <a:miter lim="800000"/>
            <a:headEnd/>
            <a:tailEnd/>
          </a:ln>
        </p:spPr>
        <p:txBody>
          <a:bodyPr anchor="b"/>
          <a:lstStyle/>
          <a:p>
            <a:pPr algn="ctr"/>
            <a:r>
              <a:rPr kumimoji="1" lang="en-ZA" sz="3200" b="1" dirty="0" smtClean="0">
                <a:solidFill>
                  <a:srgbClr val="FF0000"/>
                </a:solidFill>
                <a:latin typeface="Arial" charset="0"/>
              </a:rPr>
              <a:t>Ocean </a:t>
            </a:r>
            <a:r>
              <a:rPr kumimoji="1" lang="en-ZA" sz="3200" b="1" dirty="0">
                <a:solidFill>
                  <a:srgbClr val="FF0000"/>
                </a:solidFill>
                <a:latin typeface="Arial" charset="0"/>
              </a:rPr>
              <a:t>Circulation</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body" idx="1"/>
          </p:nvPr>
        </p:nvSpPr>
        <p:spPr>
          <a:xfrm>
            <a:off x="250825" y="333375"/>
            <a:ext cx="8713788" cy="6119813"/>
          </a:xfrm>
        </p:spPr>
        <p:txBody>
          <a:bodyPr/>
          <a:lstStyle/>
          <a:p>
            <a:pPr>
              <a:lnSpc>
                <a:spcPct val="90000"/>
              </a:lnSpc>
              <a:buFont typeface="Monotype Sorts" charset="2"/>
              <a:buNone/>
              <a:defRPr/>
            </a:pPr>
            <a:r>
              <a:rPr lang="en-ZA" sz="2400"/>
              <a:t> </a:t>
            </a:r>
          </a:p>
          <a:p>
            <a:pPr>
              <a:lnSpc>
                <a:spcPct val="90000"/>
              </a:lnSpc>
              <a:defRPr/>
            </a:pPr>
            <a:r>
              <a:rPr lang="en-ZA" b="1">
                <a:solidFill>
                  <a:srgbClr val="473CDA"/>
                </a:solidFill>
              </a:rPr>
              <a:t>….importance of coriolis force..</a:t>
            </a:r>
          </a:p>
          <a:p>
            <a:pPr>
              <a:lnSpc>
                <a:spcPct val="90000"/>
              </a:lnSpc>
              <a:defRPr/>
            </a:pPr>
            <a:endParaRPr lang="en-ZA" b="1">
              <a:solidFill>
                <a:srgbClr val="473CDA"/>
              </a:solidFill>
            </a:endParaRPr>
          </a:p>
          <a:p>
            <a:pPr>
              <a:lnSpc>
                <a:spcPct val="90000"/>
              </a:lnSpc>
              <a:defRPr/>
            </a:pPr>
            <a:r>
              <a:rPr lang="en-ZA" sz="2400">
                <a:solidFill>
                  <a:srgbClr val="FF0000"/>
                </a:solidFill>
              </a:rPr>
              <a:t>Two important reasons:</a:t>
            </a:r>
            <a:r>
              <a:rPr lang="en-ZA" sz="2400"/>
              <a:t> </a:t>
            </a:r>
          </a:p>
          <a:p>
            <a:pPr>
              <a:lnSpc>
                <a:spcPct val="90000"/>
              </a:lnSpc>
              <a:defRPr/>
            </a:pPr>
            <a:r>
              <a:rPr lang="en-ZA" sz="2400"/>
              <a:t>(1) the Earth rotates eastwards</a:t>
            </a:r>
          </a:p>
          <a:p>
            <a:pPr>
              <a:lnSpc>
                <a:spcPct val="90000"/>
              </a:lnSpc>
              <a:defRPr/>
            </a:pPr>
            <a:r>
              <a:rPr lang="en-ZA" sz="2400"/>
              <a:t>(2) the velocity of a point on the Earth is a function of latitude </a:t>
            </a:r>
          </a:p>
          <a:p>
            <a:pPr>
              <a:lnSpc>
                <a:spcPct val="90000"/>
              </a:lnSpc>
              <a:buFont typeface="Monotype Sorts" charset="2"/>
              <a:buNone/>
              <a:defRPr/>
            </a:pPr>
            <a:endParaRPr lang="en-ZA" sz="2400" i="1">
              <a:solidFill>
                <a:srgbClr val="FF0000"/>
              </a:solidFill>
            </a:endParaRPr>
          </a:p>
          <a:p>
            <a:pPr algn="ctr">
              <a:lnSpc>
                <a:spcPct val="90000"/>
              </a:lnSpc>
              <a:buFont typeface="Monotype Sorts" charset="2"/>
              <a:buNone/>
              <a:defRPr/>
            </a:pPr>
            <a:r>
              <a:rPr lang="en-ZA" sz="3600" b="1" i="1">
                <a:solidFill>
                  <a:srgbClr val="30F026"/>
                </a:solidFill>
              </a:rPr>
              <a:t>Coriolis parameter f</a:t>
            </a:r>
            <a:r>
              <a:rPr lang="en-ZA" sz="3600" b="1">
                <a:solidFill>
                  <a:srgbClr val="30F026"/>
                </a:solidFill>
              </a:rPr>
              <a:t>=2</a:t>
            </a:r>
            <a:r>
              <a:rPr lang="el-GR" sz="3600" b="1">
                <a:solidFill>
                  <a:srgbClr val="30F026"/>
                </a:solidFill>
                <a:cs typeface="Arial" charset="0"/>
              </a:rPr>
              <a:t>ω</a:t>
            </a:r>
            <a:r>
              <a:rPr lang="en-ZA" sz="3600" b="1">
                <a:solidFill>
                  <a:srgbClr val="30F026"/>
                </a:solidFill>
                <a:cs typeface="Arial" charset="0"/>
              </a:rPr>
              <a:t>sin(</a:t>
            </a:r>
            <a:r>
              <a:rPr lang="en-US" sz="3600" b="1">
                <a:solidFill>
                  <a:srgbClr val="30F026"/>
                </a:solidFill>
                <a:cs typeface="Arial" charset="0"/>
              </a:rPr>
              <a:t>ø</a:t>
            </a:r>
            <a:r>
              <a:rPr lang="en-ZA" sz="3600" b="1">
                <a:solidFill>
                  <a:srgbClr val="30F026"/>
                </a:solidFill>
                <a:cs typeface="Arial" charset="0"/>
              </a:rPr>
              <a:t>)</a:t>
            </a:r>
            <a:endParaRPr lang="en-ZA" sz="3600" b="1">
              <a:solidFill>
                <a:srgbClr val="30F026"/>
              </a:solidFill>
            </a:endParaRPr>
          </a:p>
          <a:p>
            <a:pPr>
              <a:lnSpc>
                <a:spcPct val="90000"/>
              </a:lnSpc>
              <a:buFont typeface="Monotype Sorts" charset="2"/>
              <a:buNone/>
              <a:defRPr/>
            </a:pPr>
            <a:endParaRPr lang="en-ZA" sz="3600" b="1">
              <a:solidFill>
                <a:srgbClr val="30F026"/>
              </a:solidFill>
            </a:endParaRPr>
          </a:p>
          <a:p>
            <a:pPr>
              <a:lnSpc>
                <a:spcPct val="90000"/>
              </a:lnSpc>
              <a:defRPr/>
            </a:pPr>
            <a:r>
              <a:rPr lang="en-ZA" sz="2400">
                <a:solidFill>
                  <a:srgbClr val="FF0000"/>
                </a:solidFill>
              </a:rPr>
              <a:t>The Coriolis deflection is therefore related to the latitude.</a:t>
            </a:r>
            <a:r>
              <a:rPr lang="en-ZA" sz="2400"/>
              <a:t>  </a:t>
            </a:r>
          </a:p>
          <a:p>
            <a:pPr>
              <a:lnSpc>
                <a:spcPct val="90000"/>
              </a:lnSpc>
              <a:buFont typeface="Monotype Sorts" charset="2"/>
              <a:buNone/>
              <a:defRPr/>
            </a:pPr>
            <a:endParaRPr lang="en-ZA" sz="2400"/>
          </a:p>
        </p:txBody>
      </p:sp>
      <p:sp>
        <p:nvSpPr>
          <p:cNvPr id="52227" name="Text Box 3"/>
          <p:cNvSpPr txBox="1">
            <a:spLocks noChangeArrowheads="1"/>
          </p:cNvSpPr>
          <p:nvPr/>
        </p:nvSpPr>
        <p:spPr bwMode="auto">
          <a:xfrm>
            <a:off x="4356100" y="4051300"/>
            <a:ext cx="4484688" cy="457200"/>
          </a:xfrm>
          <a:prstGeom prst="rect">
            <a:avLst/>
          </a:prstGeom>
          <a:noFill/>
          <a:ln w="9525">
            <a:noFill/>
            <a:miter lim="800000"/>
            <a:headEnd/>
            <a:tailEnd/>
          </a:ln>
        </p:spPr>
        <p:txBody>
          <a:bodyPr wrap="none">
            <a:spAutoFit/>
          </a:bodyPr>
          <a:lstStyle/>
          <a:p>
            <a:r>
              <a:rPr lang="en-US">
                <a:sym typeface="Symbol" pitchFamily="112" charset="2"/>
              </a:rPr>
              <a:t></a:t>
            </a:r>
            <a:r>
              <a:rPr lang="en-US"/>
              <a:t> = rotation of earth = 7.292E</a:t>
            </a:r>
            <a:r>
              <a:rPr lang="en-US" baseline="30000"/>
              <a:t>-5</a:t>
            </a:r>
            <a:r>
              <a:rPr lang="en-US"/>
              <a:t> s</a:t>
            </a:r>
            <a:r>
              <a:rPr lang="en-US" baseline="30000"/>
              <a:t>-1</a:t>
            </a:r>
            <a:r>
              <a:rPr lang="en-US"/>
              <a:t> </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65890" name="Rectangle 2"/>
          <p:cNvSpPr>
            <a:spLocks noGrp="1" noChangeArrowheads="1"/>
          </p:cNvSpPr>
          <p:nvPr>
            <p:ph type="body" idx="1"/>
          </p:nvPr>
        </p:nvSpPr>
        <p:spPr>
          <a:xfrm>
            <a:off x="322263" y="295275"/>
            <a:ext cx="8929687" cy="2701925"/>
          </a:xfrm>
        </p:spPr>
        <p:txBody>
          <a:bodyPr/>
          <a:lstStyle/>
          <a:p>
            <a:pPr lvl="1">
              <a:lnSpc>
                <a:spcPct val="80000"/>
              </a:lnSpc>
              <a:defRPr/>
            </a:pPr>
            <a:r>
              <a:rPr lang="en-ZA" sz="1800" dirty="0">
                <a:solidFill>
                  <a:schemeClr val="bg1">
                    <a:lumMod val="50000"/>
                  </a:schemeClr>
                </a:solidFill>
                <a:effectLst/>
              </a:rPr>
              <a:t>Circumference of the Earth at the </a:t>
            </a:r>
            <a:r>
              <a:rPr lang="en-ZA" sz="1800" b="1" dirty="0">
                <a:solidFill>
                  <a:schemeClr val="bg1">
                    <a:lumMod val="50000"/>
                  </a:schemeClr>
                </a:solidFill>
                <a:effectLst/>
              </a:rPr>
              <a:t>Equator</a:t>
            </a:r>
            <a:r>
              <a:rPr lang="en-ZA" sz="1800" dirty="0">
                <a:solidFill>
                  <a:schemeClr val="bg1">
                    <a:lumMod val="50000"/>
                  </a:schemeClr>
                </a:solidFill>
                <a:effectLst/>
              </a:rPr>
              <a:t> = </a:t>
            </a:r>
            <a:r>
              <a:rPr lang="en-ZA" sz="1800" b="1" dirty="0">
                <a:solidFill>
                  <a:schemeClr val="bg1">
                    <a:lumMod val="50000"/>
                  </a:schemeClr>
                </a:solidFill>
                <a:effectLst/>
              </a:rPr>
              <a:t>40,000 </a:t>
            </a:r>
            <a:r>
              <a:rPr lang="en-ZA" sz="1800" b="1" dirty="0" err="1">
                <a:solidFill>
                  <a:schemeClr val="bg1">
                    <a:lumMod val="50000"/>
                  </a:schemeClr>
                </a:solidFill>
                <a:effectLst/>
              </a:rPr>
              <a:t>kilometers</a:t>
            </a:r>
            <a:r>
              <a:rPr lang="en-ZA" sz="1800" dirty="0">
                <a:solidFill>
                  <a:schemeClr val="bg1">
                    <a:lumMod val="50000"/>
                  </a:schemeClr>
                </a:solidFill>
                <a:effectLst/>
              </a:rPr>
              <a:t> </a:t>
            </a:r>
          </a:p>
          <a:p>
            <a:pPr lvl="1">
              <a:lnSpc>
                <a:spcPct val="80000"/>
              </a:lnSpc>
              <a:defRPr/>
            </a:pPr>
            <a:r>
              <a:rPr lang="en-ZA" sz="1800" dirty="0">
                <a:solidFill>
                  <a:schemeClr val="bg1">
                    <a:lumMod val="50000"/>
                  </a:schemeClr>
                </a:solidFill>
                <a:effectLst/>
              </a:rPr>
              <a:t>Time to complete one Rotation = </a:t>
            </a:r>
            <a:r>
              <a:rPr lang="en-ZA" sz="1800" b="1" dirty="0">
                <a:solidFill>
                  <a:schemeClr val="bg1">
                    <a:lumMod val="50000"/>
                  </a:schemeClr>
                </a:solidFill>
                <a:effectLst/>
              </a:rPr>
              <a:t>24 hours</a:t>
            </a:r>
            <a:r>
              <a:rPr lang="en-ZA" sz="1800" dirty="0">
                <a:solidFill>
                  <a:schemeClr val="bg1">
                    <a:lumMod val="50000"/>
                  </a:schemeClr>
                </a:solidFill>
                <a:effectLst/>
              </a:rPr>
              <a:t> </a:t>
            </a:r>
          </a:p>
          <a:p>
            <a:pPr lvl="1">
              <a:lnSpc>
                <a:spcPct val="80000"/>
              </a:lnSpc>
              <a:defRPr/>
            </a:pPr>
            <a:r>
              <a:rPr lang="en-ZA" sz="1800" dirty="0">
                <a:solidFill>
                  <a:schemeClr val="bg1">
                    <a:lumMod val="50000"/>
                  </a:schemeClr>
                </a:solidFill>
                <a:effectLst/>
              </a:rPr>
              <a:t>Speed of Rotation = Distance/Time = 40,000 km / 24 hr = </a:t>
            </a:r>
            <a:r>
              <a:rPr lang="en-ZA" sz="1800" b="1" dirty="0">
                <a:solidFill>
                  <a:schemeClr val="bg1">
                    <a:lumMod val="50000"/>
                  </a:schemeClr>
                </a:solidFill>
                <a:effectLst/>
              </a:rPr>
              <a:t>1670 km/hr</a:t>
            </a:r>
            <a:r>
              <a:rPr lang="en-ZA" sz="1800" dirty="0">
                <a:solidFill>
                  <a:schemeClr val="bg1">
                    <a:lumMod val="50000"/>
                  </a:schemeClr>
                </a:solidFill>
                <a:effectLst/>
              </a:rPr>
              <a:t> </a:t>
            </a:r>
          </a:p>
          <a:p>
            <a:pPr lvl="1">
              <a:lnSpc>
                <a:spcPct val="80000"/>
              </a:lnSpc>
              <a:buFontTx/>
              <a:buNone/>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buFontTx/>
              <a:buNone/>
              <a:defRPr/>
            </a:pPr>
            <a:endParaRPr lang="en-ZA" sz="1800" dirty="0"/>
          </a:p>
        </p:txBody>
      </p:sp>
      <p:pic>
        <p:nvPicPr>
          <p:cNvPr id="53251" name="Picture 3" descr="Fig0805"/>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1143000" y="1196975"/>
            <a:ext cx="6308725" cy="5408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65890" name="Rectangle 2"/>
          <p:cNvSpPr>
            <a:spLocks noGrp="1" noChangeArrowheads="1"/>
          </p:cNvSpPr>
          <p:nvPr>
            <p:ph type="body" idx="1"/>
          </p:nvPr>
        </p:nvSpPr>
        <p:spPr>
          <a:xfrm>
            <a:off x="322263" y="295275"/>
            <a:ext cx="8929687" cy="2701925"/>
          </a:xfrm>
        </p:spPr>
        <p:txBody>
          <a:bodyPr/>
          <a:lstStyle/>
          <a:p>
            <a:pPr lvl="1">
              <a:lnSpc>
                <a:spcPct val="80000"/>
              </a:lnSpc>
              <a:defRPr/>
            </a:pPr>
            <a:r>
              <a:rPr lang="en-ZA" sz="1800" dirty="0">
                <a:solidFill>
                  <a:schemeClr val="bg1">
                    <a:lumMod val="50000"/>
                  </a:schemeClr>
                </a:solidFill>
                <a:effectLst/>
              </a:rPr>
              <a:t>Circumference of the Earth at the </a:t>
            </a:r>
            <a:r>
              <a:rPr lang="en-ZA" sz="1800" b="1" dirty="0">
                <a:solidFill>
                  <a:schemeClr val="bg1">
                    <a:lumMod val="50000"/>
                  </a:schemeClr>
                </a:solidFill>
                <a:effectLst/>
              </a:rPr>
              <a:t>Equator</a:t>
            </a:r>
            <a:r>
              <a:rPr lang="en-ZA" sz="1800" dirty="0">
                <a:solidFill>
                  <a:schemeClr val="bg1">
                    <a:lumMod val="50000"/>
                  </a:schemeClr>
                </a:solidFill>
                <a:effectLst/>
              </a:rPr>
              <a:t> = </a:t>
            </a:r>
            <a:r>
              <a:rPr lang="en-ZA" sz="1800" b="1" dirty="0">
                <a:solidFill>
                  <a:schemeClr val="bg1">
                    <a:lumMod val="50000"/>
                  </a:schemeClr>
                </a:solidFill>
                <a:effectLst/>
              </a:rPr>
              <a:t>40,000 </a:t>
            </a:r>
            <a:r>
              <a:rPr lang="en-ZA" sz="1800" b="1" dirty="0" err="1">
                <a:solidFill>
                  <a:schemeClr val="bg1">
                    <a:lumMod val="50000"/>
                  </a:schemeClr>
                </a:solidFill>
                <a:effectLst/>
              </a:rPr>
              <a:t>kilometers</a:t>
            </a:r>
            <a:r>
              <a:rPr lang="en-ZA" sz="1800" dirty="0">
                <a:solidFill>
                  <a:schemeClr val="bg1">
                    <a:lumMod val="50000"/>
                  </a:schemeClr>
                </a:solidFill>
                <a:effectLst/>
              </a:rPr>
              <a:t> </a:t>
            </a:r>
          </a:p>
          <a:p>
            <a:pPr lvl="1">
              <a:lnSpc>
                <a:spcPct val="80000"/>
              </a:lnSpc>
              <a:defRPr/>
            </a:pPr>
            <a:r>
              <a:rPr lang="en-ZA" sz="1800" dirty="0">
                <a:solidFill>
                  <a:schemeClr val="bg1">
                    <a:lumMod val="50000"/>
                  </a:schemeClr>
                </a:solidFill>
                <a:effectLst/>
              </a:rPr>
              <a:t>Time to complete one Rotation = </a:t>
            </a:r>
            <a:r>
              <a:rPr lang="en-ZA" sz="1800" b="1" dirty="0">
                <a:solidFill>
                  <a:schemeClr val="bg1">
                    <a:lumMod val="50000"/>
                  </a:schemeClr>
                </a:solidFill>
                <a:effectLst/>
              </a:rPr>
              <a:t>24 hours</a:t>
            </a:r>
            <a:r>
              <a:rPr lang="en-ZA" sz="1800" dirty="0">
                <a:solidFill>
                  <a:schemeClr val="bg1">
                    <a:lumMod val="50000"/>
                  </a:schemeClr>
                </a:solidFill>
                <a:effectLst/>
              </a:rPr>
              <a:t> </a:t>
            </a:r>
          </a:p>
          <a:p>
            <a:pPr lvl="1">
              <a:lnSpc>
                <a:spcPct val="80000"/>
              </a:lnSpc>
              <a:defRPr/>
            </a:pPr>
            <a:r>
              <a:rPr lang="en-ZA" sz="1800" dirty="0">
                <a:solidFill>
                  <a:schemeClr val="bg1">
                    <a:lumMod val="50000"/>
                  </a:schemeClr>
                </a:solidFill>
                <a:effectLst/>
              </a:rPr>
              <a:t>Speed of Rotation = Distance/Time = 40,000 km / 24 hr = </a:t>
            </a:r>
            <a:r>
              <a:rPr lang="en-ZA" sz="1800" b="1" dirty="0">
                <a:solidFill>
                  <a:schemeClr val="bg1">
                    <a:lumMod val="50000"/>
                  </a:schemeClr>
                </a:solidFill>
                <a:effectLst/>
              </a:rPr>
              <a:t>1670 km/hr</a:t>
            </a:r>
            <a:r>
              <a:rPr lang="en-ZA" sz="1800" dirty="0">
                <a:solidFill>
                  <a:schemeClr val="bg1">
                    <a:lumMod val="50000"/>
                  </a:schemeClr>
                </a:solidFill>
                <a:effectLst/>
              </a:rPr>
              <a:t> </a:t>
            </a:r>
          </a:p>
          <a:p>
            <a:pPr lvl="1">
              <a:lnSpc>
                <a:spcPct val="80000"/>
              </a:lnSpc>
              <a:buFontTx/>
              <a:buNone/>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defRPr/>
            </a:pPr>
            <a:endParaRPr lang="en-ZA" sz="1800" dirty="0"/>
          </a:p>
          <a:p>
            <a:pPr lvl="1">
              <a:lnSpc>
                <a:spcPct val="80000"/>
              </a:lnSpc>
              <a:buFontTx/>
              <a:buNone/>
              <a:defRPr/>
            </a:pPr>
            <a:endParaRPr lang="en-ZA" sz="1800" dirty="0"/>
          </a:p>
        </p:txBody>
      </p:sp>
      <p:pic>
        <p:nvPicPr>
          <p:cNvPr id="54275" name="Picture 3" descr="Fig0805"/>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2765425" y="1196975"/>
            <a:ext cx="4686300" cy="4017963"/>
          </a:xfrm>
          <a:prstGeom prst="rect">
            <a:avLst/>
          </a:prstGeom>
          <a:noFill/>
          <a:ln w="9525">
            <a:noFill/>
            <a:miter lim="800000"/>
            <a:headEnd/>
            <a:tailEnd/>
          </a:ln>
        </p:spPr>
      </p:pic>
      <p:sp>
        <p:nvSpPr>
          <p:cNvPr id="4" name="Rectangle 3"/>
          <p:cNvSpPr/>
          <p:nvPr/>
        </p:nvSpPr>
        <p:spPr>
          <a:xfrm>
            <a:off x="428625" y="5500688"/>
            <a:ext cx="8429625" cy="757237"/>
          </a:xfrm>
          <a:prstGeom prst="rect">
            <a:avLst/>
          </a:prstGeom>
        </p:spPr>
        <p:txBody>
          <a:bodyPr>
            <a:spAutoFit/>
          </a:bodyPr>
          <a:lstStyle/>
          <a:p>
            <a:pPr lvl="1">
              <a:lnSpc>
                <a:spcPct val="80000"/>
              </a:lnSpc>
              <a:defRPr/>
            </a:pPr>
            <a:r>
              <a:rPr lang="en-ZA" sz="1800" dirty="0">
                <a:solidFill>
                  <a:schemeClr val="bg1">
                    <a:lumMod val="50000"/>
                  </a:schemeClr>
                </a:solidFill>
              </a:rPr>
              <a:t>Circumference of the Earth </a:t>
            </a:r>
            <a:r>
              <a:rPr lang="en-ZA" sz="1800" b="1" dirty="0">
                <a:solidFill>
                  <a:schemeClr val="bg1">
                    <a:lumMod val="50000"/>
                  </a:schemeClr>
                </a:solidFill>
              </a:rPr>
              <a:t>at 40</a:t>
            </a:r>
            <a:r>
              <a:rPr lang="en-US" sz="1800" b="1" dirty="0">
                <a:solidFill>
                  <a:schemeClr val="bg1">
                    <a:lumMod val="50000"/>
                  </a:schemeClr>
                </a:solidFill>
                <a:cs typeface="Arial" charset="0"/>
              </a:rPr>
              <a:t>°</a:t>
            </a:r>
            <a:r>
              <a:rPr lang="en-ZA" sz="1800" b="1" dirty="0">
                <a:solidFill>
                  <a:schemeClr val="bg1">
                    <a:lumMod val="50000"/>
                  </a:schemeClr>
                </a:solidFill>
              </a:rPr>
              <a:t>N </a:t>
            </a:r>
            <a:r>
              <a:rPr lang="en-ZA" sz="1800" dirty="0">
                <a:solidFill>
                  <a:schemeClr val="bg1">
                    <a:lumMod val="50000"/>
                  </a:schemeClr>
                </a:solidFill>
              </a:rPr>
              <a:t>= </a:t>
            </a:r>
            <a:r>
              <a:rPr lang="en-ZA" sz="1800" b="1" dirty="0">
                <a:solidFill>
                  <a:schemeClr val="bg1">
                    <a:lumMod val="50000"/>
                  </a:schemeClr>
                </a:solidFill>
              </a:rPr>
              <a:t>30,600 </a:t>
            </a:r>
            <a:r>
              <a:rPr lang="en-ZA" sz="1800" b="1" dirty="0" err="1">
                <a:solidFill>
                  <a:schemeClr val="bg1">
                    <a:lumMod val="50000"/>
                  </a:schemeClr>
                </a:solidFill>
              </a:rPr>
              <a:t>kilometers</a:t>
            </a:r>
            <a:r>
              <a:rPr lang="en-ZA" sz="1800" dirty="0">
                <a:solidFill>
                  <a:schemeClr val="bg1">
                    <a:lumMod val="50000"/>
                  </a:schemeClr>
                </a:solidFill>
              </a:rPr>
              <a:t> </a:t>
            </a:r>
          </a:p>
          <a:p>
            <a:pPr lvl="1">
              <a:lnSpc>
                <a:spcPct val="80000"/>
              </a:lnSpc>
              <a:defRPr/>
            </a:pPr>
            <a:r>
              <a:rPr lang="en-ZA" sz="1800" dirty="0">
                <a:solidFill>
                  <a:schemeClr val="bg1">
                    <a:lumMod val="50000"/>
                  </a:schemeClr>
                </a:solidFill>
              </a:rPr>
              <a:t>Time to complete one Rotation = </a:t>
            </a:r>
            <a:r>
              <a:rPr lang="en-ZA" sz="1800" b="1" dirty="0">
                <a:solidFill>
                  <a:schemeClr val="bg1">
                    <a:lumMod val="50000"/>
                  </a:schemeClr>
                </a:solidFill>
              </a:rPr>
              <a:t>24 hours</a:t>
            </a:r>
            <a:r>
              <a:rPr lang="en-ZA" sz="1800" dirty="0">
                <a:solidFill>
                  <a:schemeClr val="bg1">
                    <a:lumMod val="50000"/>
                  </a:schemeClr>
                </a:solidFill>
              </a:rPr>
              <a:t> </a:t>
            </a:r>
          </a:p>
          <a:p>
            <a:pPr lvl="1">
              <a:lnSpc>
                <a:spcPct val="80000"/>
              </a:lnSpc>
              <a:defRPr/>
            </a:pPr>
            <a:r>
              <a:rPr lang="en-ZA" sz="1800" dirty="0">
                <a:solidFill>
                  <a:schemeClr val="bg1">
                    <a:lumMod val="50000"/>
                  </a:schemeClr>
                </a:solidFill>
              </a:rPr>
              <a:t>Speed of Rotation at 40</a:t>
            </a:r>
            <a:r>
              <a:rPr lang="en-US" sz="1800" dirty="0">
                <a:solidFill>
                  <a:schemeClr val="bg1">
                    <a:lumMod val="50000"/>
                  </a:schemeClr>
                </a:solidFill>
                <a:cs typeface="Times New Roman" pitchFamily="-107" charset="0"/>
              </a:rPr>
              <a:t>°</a:t>
            </a:r>
            <a:r>
              <a:rPr lang="en-ZA" sz="1800" dirty="0">
                <a:solidFill>
                  <a:schemeClr val="bg1">
                    <a:lumMod val="50000"/>
                  </a:schemeClr>
                </a:solidFill>
              </a:rPr>
              <a:t> North = Distance/Time = 30,600 km / 24 hr = </a:t>
            </a:r>
            <a:r>
              <a:rPr lang="en-ZA" sz="1800" b="1" dirty="0">
                <a:solidFill>
                  <a:schemeClr val="bg1">
                    <a:lumMod val="50000"/>
                  </a:schemeClr>
                </a:solidFill>
              </a:rPr>
              <a:t>1280 km/hr</a:t>
            </a:r>
            <a:r>
              <a:rPr lang="en-ZA" sz="1800" dirty="0">
                <a:solidFill>
                  <a:schemeClr val="bg1">
                    <a:lumMod val="50000"/>
                  </a:schemeClr>
                </a:solidFill>
              </a:rPr>
              <a:t> </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786063" y="5072063"/>
            <a:ext cx="6176962" cy="1143000"/>
          </a:xfrm>
        </p:spPr>
        <p:txBody>
          <a:bodyPr/>
          <a:lstStyle/>
          <a:p>
            <a:pPr algn="l">
              <a:defRPr/>
            </a:pPr>
            <a:r>
              <a:rPr lang="en-ZA" sz="2000" dirty="0" smtClean="0">
                <a:solidFill>
                  <a:schemeClr val="bg1">
                    <a:lumMod val="50000"/>
                  </a:schemeClr>
                </a:solidFill>
                <a:effectLst/>
              </a:rPr>
              <a:t>i.e. if a cannon was fired northwards from the Equator, the projectile would land to the east of its due north path because the cannon is moving eastward faster at the Equator than was its target farther north. </a:t>
            </a:r>
            <a:r>
              <a:rPr lang="en-ZA" sz="2000" dirty="0" smtClean="0">
                <a:solidFill>
                  <a:srgbClr val="FFFF00"/>
                </a:solidFill>
                <a:effectLst/>
              </a:rPr>
              <a:t/>
            </a:r>
            <a:br>
              <a:rPr lang="en-ZA" sz="2000" dirty="0" smtClean="0">
                <a:solidFill>
                  <a:srgbClr val="FFFF00"/>
                </a:solidFill>
                <a:effectLst/>
              </a:rPr>
            </a:br>
            <a:r>
              <a:rPr lang="en-ZA" sz="2000" dirty="0" smtClean="0">
                <a:solidFill>
                  <a:srgbClr val="FFFF00"/>
                </a:solidFill>
                <a:effectLst/>
              </a:rPr>
              <a:t/>
            </a:r>
            <a:br>
              <a:rPr lang="en-ZA" sz="2000" dirty="0" smtClean="0">
                <a:solidFill>
                  <a:srgbClr val="FFFF00"/>
                </a:solidFill>
                <a:effectLst/>
              </a:rPr>
            </a:br>
            <a:r>
              <a:rPr lang="en-ZA" sz="2000" dirty="0" smtClean="0">
                <a:solidFill>
                  <a:srgbClr val="FFFF00"/>
                </a:solidFill>
                <a:effectLst/>
              </a:rPr>
              <a:t/>
            </a:r>
            <a:br>
              <a:rPr lang="en-ZA" sz="2000" dirty="0" smtClean="0">
                <a:solidFill>
                  <a:srgbClr val="FFFF00"/>
                </a:solidFill>
                <a:effectLst/>
              </a:rPr>
            </a:br>
            <a:r>
              <a:rPr lang="en-ZA" sz="2000" dirty="0" smtClean="0">
                <a:solidFill>
                  <a:srgbClr val="FFFF00"/>
                </a:solidFill>
                <a:effectLst/>
              </a:rPr>
              <a:t/>
            </a:r>
            <a:br>
              <a:rPr lang="en-ZA" sz="2000" dirty="0" smtClean="0">
                <a:solidFill>
                  <a:srgbClr val="FFFF00"/>
                </a:solidFill>
                <a:effectLst/>
              </a:rPr>
            </a:br>
            <a:r>
              <a:rPr lang="en-ZA" sz="2000" dirty="0" smtClean="0">
                <a:solidFill>
                  <a:srgbClr val="FFFF00"/>
                </a:solidFill>
                <a:effectLst/>
              </a:rPr>
              <a:t/>
            </a:r>
            <a:br>
              <a:rPr lang="en-ZA" sz="2000" dirty="0" smtClean="0">
                <a:solidFill>
                  <a:srgbClr val="FFFF00"/>
                </a:solidFill>
                <a:effectLst/>
              </a:rPr>
            </a:br>
            <a:r>
              <a:rPr lang="en-ZA" sz="2000" dirty="0" smtClean="0">
                <a:solidFill>
                  <a:srgbClr val="FFFF00"/>
                </a:solidFill>
                <a:effectLst/>
              </a:rPr>
              <a:t/>
            </a:r>
            <a:br>
              <a:rPr lang="en-ZA" sz="2000" dirty="0" smtClean="0">
                <a:solidFill>
                  <a:srgbClr val="FFFF00"/>
                </a:solidFill>
                <a:effectLst/>
              </a:rPr>
            </a:br>
            <a:r>
              <a:rPr lang="en-ZA" sz="2000" dirty="0" smtClean="0">
                <a:solidFill>
                  <a:srgbClr val="FFFF00"/>
                </a:solidFill>
                <a:effectLst/>
              </a:rPr>
              <a:t/>
            </a:r>
            <a:br>
              <a:rPr lang="en-ZA" sz="2000" dirty="0" smtClean="0">
                <a:solidFill>
                  <a:srgbClr val="FFFF00"/>
                </a:solidFill>
                <a:effectLst/>
              </a:rPr>
            </a:br>
            <a:r>
              <a:rPr lang="en-ZA" sz="2000" dirty="0" smtClean="0">
                <a:solidFill>
                  <a:srgbClr val="FFFF00"/>
                </a:solidFill>
                <a:effectLst/>
              </a:rPr>
              <a:t/>
            </a:r>
            <a:br>
              <a:rPr lang="en-ZA" sz="2000" dirty="0" smtClean="0">
                <a:solidFill>
                  <a:srgbClr val="FFFF00"/>
                </a:solidFill>
                <a:effectLst/>
              </a:rPr>
            </a:br>
            <a:r>
              <a:rPr lang="en-ZA" sz="2000" dirty="0" smtClean="0">
                <a:solidFill>
                  <a:schemeClr val="bg1">
                    <a:lumMod val="50000"/>
                  </a:schemeClr>
                </a:solidFill>
                <a:effectLst/>
              </a:rPr>
              <a:t>Similarly, if the weapon were fired from the equator southwards to the South Pole, the projectile would again land to the right of its true path. In this case, the target area would have moved eastward before the shell reached it because of its greater eastward velocity. </a:t>
            </a:r>
            <a:r>
              <a:rPr lang="en-ZA" sz="2000" dirty="0" smtClean="0">
                <a:solidFill>
                  <a:srgbClr val="FF0000"/>
                </a:solidFill>
                <a:effectLst/>
              </a:rPr>
              <a:t/>
            </a:r>
            <a:br>
              <a:rPr lang="en-ZA" sz="2000" dirty="0" smtClean="0">
                <a:solidFill>
                  <a:srgbClr val="FF0000"/>
                </a:solidFill>
                <a:effectLst/>
              </a:rPr>
            </a:br>
            <a:endParaRPr lang="en-ZA" sz="2000" dirty="0" smtClean="0">
              <a:solidFill>
                <a:srgbClr val="FF0000"/>
              </a:solidFill>
              <a:effectLst/>
            </a:endParaRPr>
          </a:p>
        </p:txBody>
      </p:sp>
      <p:pic>
        <p:nvPicPr>
          <p:cNvPr id="55299" name="Picture 6" descr="coriolis"/>
          <p:cNvPicPr>
            <a:picLocks noChangeAspect="1" noChangeArrowheads="1"/>
          </p:cNvPicPr>
          <p:nvPr/>
        </p:nvPicPr>
        <p:blipFill>
          <a:blip r:embed="rId2" cstate="print"/>
          <a:srcRect r="55501"/>
          <a:stretch>
            <a:fillRect/>
          </a:stretch>
        </p:blipFill>
        <p:spPr bwMode="auto">
          <a:xfrm>
            <a:off x="-357188" y="214313"/>
            <a:ext cx="3460751" cy="5926137"/>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16775" name="Rectangle 7"/>
          <p:cNvSpPr>
            <a:spLocks noGrp="1" noChangeArrowheads="1"/>
          </p:cNvSpPr>
          <p:nvPr>
            <p:ph type="title"/>
          </p:nvPr>
        </p:nvSpPr>
        <p:spPr/>
        <p:txBody>
          <a:bodyPr/>
          <a:lstStyle/>
          <a:p>
            <a:pPr>
              <a:defRPr/>
            </a:pPr>
            <a:endParaRPr lang="en-ZA" smtClean="0">
              <a:effectLst>
                <a:outerShdw blurRad="38100" dist="38100" dir="2700000" algn="tl">
                  <a:srgbClr val="C0C0C0"/>
                </a:outerShdw>
              </a:effectLst>
            </a:endParaRPr>
          </a:p>
        </p:txBody>
      </p:sp>
      <p:pic>
        <p:nvPicPr>
          <p:cNvPr id="56323" name="Picture 6" descr="coriolis"/>
          <p:cNvPicPr>
            <a:picLocks noGrp="1" noChangeAspect="1" noChangeArrowheads="1"/>
          </p:cNvPicPr>
          <p:nvPr>
            <p:ph idx="1"/>
          </p:nvPr>
        </p:nvPicPr>
        <p:blipFill>
          <a:blip r:embed="rId2" cstate="print"/>
          <a:srcRect/>
          <a:stretch>
            <a:fillRect/>
          </a:stretch>
        </p:blipFill>
        <p:spPr>
          <a:xfrm>
            <a:off x="611188" y="188913"/>
            <a:ext cx="7777162" cy="5926137"/>
          </a:xfr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pPr>
              <a:defRPr/>
            </a:pPr>
            <a:endParaRPr lang="en-ZA" smtClean="0">
              <a:effectLst>
                <a:outerShdw blurRad="38100" dist="38100" dir="2700000" algn="tl">
                  <a:srgbClr val="C0C0C0"/>
                </a:outerShdw>
              </a:effectLst>
            </a:endParaRPr>
          </a:p>
        </p:txBody>
      </p:sp>
      <p:pic>
        <p:nvPicPr>
          <p:cNvPr id="57347" name="Picture 3" descr="C06F02abc"/>
          <p:cNvPicPr>
            <a:picLocks noGrp="1" noChangeAspect="1" noChangeArrowheads="1"/>
          </p:cNvPicPr>
          <p:nvPr>
            <p:ph idx="1"/>
          </p:nvPr>
        </p:nvPicPr>
        <p:blipFill>
          <a:blip r:embed="rId2" cstate="print"/>
          <a:srcRect t="34135" r="1895"/>
          <a:stretch>
            <a:fillRect/>
          </a:stretch>
        </p:blipFill>
        <p:spPr>
          <a:xfrm>
            <a:off x="0" y="692150"/>
            <a:ext cx="8964613" cy="5418138"/>
          </a:xfr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170" name="Picture 2" descr="C06F04"/>
          <p:cNvPicPr>
            <a:picLocks noChangeAspect="1" noChangeArrowheads="1"/>
          </p:cNvPicPr>
          <p:nvPr/>
        </p:nvPicPr>
        <p:blipFill>
          <a:blip r:embed="rId3" cstate="print"/>
          <a:srcRect t="7414" b="9773"/>
          <a:stretch>
            <a:fillRect/>
          </a:stretch>
        </p:blipFill>
        <p:spPr bwMode="auto">
          <a:xfrm>
            <a:off x="0" y="384175"/>
            <a:ext cx="9144000" cy="5781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06F04"/>
          <p:cNvPicPr>
            <a:picLocks noChangeAspect="1" noChangeArrowheads="1"/>
          </p:cNvPicPr>
          <p:nvPr/>
        </p:nvPicPr>
        <p:blipFill>
          <a:blip r:embed="rId3" cstate="print"/>
          <a:srcRect t="7414" b="9773"/>
          <a:stretch>
            <a:fillRect/>
          </a:stretch>
        </p:blipFill>
        <p:spPr bwMode="auto">
          <a:xfrm>
            <a:off x="381000" y="1370013"/>
            <a:ext cx="8077200" cy="5106987"/>
          </a:xfrm>
          <a:prstGeom prst="rect">
            <a:avLst/>
          </a:prstGeom>
          <a:noFill/>
          <a:ln w="9525">
            <a:noFill/>
            <a:miter lim="800000"/>
            <a:headEnd/>
            <a:tailEnd/>
          </a:ln>
        </p:spPr>
      </p:pic>
      <p:sp>
        <p:nvSpPr>
          <p:cNvPr id="8195" name="Text Box 3"/>
          <p:cNvSpPr txBox="1">
            <a:spLocks noChangeArrowheads="1"/>
          </p:cNvSpPr>
          <p:nvPr/>
        </p:nvSpPr>
        <p:spPr bwMode="auto">
          <a:xfrm>
            <a:off x="685800" y="379413"/>
            <a:ext cx="4716463" cy="1066800"/>
          </a:xfrm>
          <a:prstGeom prst="rect">
            <a:avLst/>
          </a:prstGeom>
          <a:noFill/>
          <a:ln w="9525">
            <a:noFill/>
            <a:miter lim="800000"/>
            <a:headEnd/>
            <a:tailEnd/>
          </a:ln>
        </p:spPr>
        <p:txBody>
          <a:bodyPr wrap="none">
            <a:spAutoFit/>
          </a:bodyPr>
          <a:lstStyle/>
          <a:p>
            <a:pPr eaLnBrk="1" hangingPunct="1"/>
            <a:r>
              <a:rPr lang="en-US" sz="3200" b="1">
                <a:latin typeface="Verdana" pitchFamily="112" charset="0"/>
              </a:rPr>
              <a:t>Mean Circulation in </a:t>
            </a:r>
          </a:p>
          <a:p>
            <a:pPr eaLnBrk="1" hangingPunct="1"/>
            <a:r>
              <a:rPr lang="en-US" sz="3200" b="1">
                <a:latin typeface="Verdana" pitchFamily="112" charset="0"/>
              </a:rPr>
              <a:t>the Ocean</a:t>
            </a:r>
          </a:p>
        </p:txBody>
      </p:sp>
      <p:sp>
        <p:nvSpPr>
          <p:cNvPr id="8196" name="Rectangle 4"/>
          <p:cNvSpPr>
            <a:spLocks noChangeArrowheads="1"/>
          </p:cNvSpPr>
          <p:nvPr/>
        </p:nvSpPr>
        <p:spPr bwMode="auto">
          <a:xfrm>
            <a:off x="6011863" y="4005263"/>
            <a:ext cx="720725" cy="936625"/>
          </a:xfrm>
          <a:prstGeom prst="rect">
            <a:avLst/>
          </a:prstGeom>
          <a:noFill/>
          <a:ln w="9525">
            <a:solidFill>
              <a:srgbClr val="FF0000"/>
            </a:solidFill>
            <a:miter lim="800000"/>
            <a:headEnd/>
            <a:tailEnd/>
          </a:ln>
        </p:spPr>
        <p:txBody>
          <a:bodyPr wrap="none" anchor="ctr"/>
          <a:lstStyle/>
          <a:p>
            <a:endParaRPr lang="en-US"/>
          </a:p>
        </p:txBody>
      </p:sp>
      <p:pic>
        <p:nvPicPr>
          <p:cNvPr id="8197" name="Picture 5" descr="agl_sst"/>
          <p:cNvPicPr>
            <a:picLocks noChangeAspect="1" noChangeArrowheads="1"/>
          </p:cNvPicPr>
          <p:nvPr/>
        </p:nvPicPr>
        <p:blipFill>
          <a:blip r:embed="rId4" cstate="print"/>
          <a:srcRect/>
          <a:stretch>
            <a:fillRect/>
          </a:stretch>
        </p:blipFill>
        <p:spPr bwMode="auto">
          <a:xfrm>
            <a:off x="5364163" y="549275"/>
            <a:ext cx="3455987" cy="2476500"/>
          </a:xfrm>
          <a:prstGeom prst="rect">
            <a:avLst/>
          </a:prstGeom>
          <a:noFill/>
          <a:ln w="9525">
            <a:noFill/>
            <a:miter lim="800000"/>
            <a:headEnd/>
            <a:tailEnd/>
          </a:ln>
        </p:spPr>
      </p:pic>
      <p:sp>
        <p:nvSpPr>
          <p:cNvPr id="8198" name="Line 6"/>
          <p:cNvSpPr>
            <a:spLocks noChangeShapeType="1"/>
          </p:cNvSpPr>
          <p:nvPr/>
        </p:nvSpPr>
        <p:spPr bwMode="auto">
          <a:xfrm flipH="1" flipV="1">
            <a:off x="5364163" y="2997200"/>
            <a:ext cx="647700" cy="1008063"/>
          </a:xfrm>
          <a:prstGeom prst="line">
            <a:avLst/>
          </a:prstGeom>
          <a:noFill/>
          <a:ln w="9525">
            <a:solidFill>
              <a:srgbClr val="FF0000"/>
            </a:solidFill>
            <a:round/>
            <a:headEnd/>
            <a:tailEnd/>
          </a:ln>
        </p:spPr>
        <p:txBody>
          <a:bodyPr/>
          <a:lstStyle/>
          <a:p>
            <a:endParaRPr lang="en-US"/>
          </a:p>
        </p:txBody>
      </p:sp>
      <p:sp>
        <p:nvSpPr>
          <p:cNvPr id="8199" name="Line 7"/>
          <p:cNvSpPr>
            <a:spLocks noChangeShapeType="1"/>
          </p:cNvSpPr>
          <p:nvPr/>
        </p:nvSpPr>
        <p:spPr bwMode="auto">
          <a:xfrm flipH="1">
            <a:off x="6732588" y="2997200"/>
            <a:ext cx="2087562" cy="1008063"/>
          </a:xfrm>
          <a:prstGeom prst="line">
            <a:avLst/>
          </a:prstGeom>
          <a:noFill/>
          <a:ln w="9525">
            <a:solidFill>
              <a:srgbClr val="FF0000"/>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06F04"/>
          <p:cNvPicPr>
            <a:picLocks noChangeAspect="1" noChangeArrowheads="1"/>
          </p:cNvPicPr>
          <p:nvPr/>
        </p:nvPicPr>
        <p:blipFill>
          <a:blip r:embed="rId3" cstate="print"/>
          <a:srcRect t="7414" b="9773"/>
          <a:stretch>
            <a:fillRect/>
          </a:stretch>
        </p:blipFill>
        <p:spPr bwMode="auto">
          <a:xfrm>
            <a:off x="381000" y="1370013"/>
            <a:ext cx="8077200" cy="5106987"/>
          </a:xfrm>
          <a:prstGeom prst="rect">
            <a:avLst/>
          </a:prstGeom>
          <a:noFill/>
          <a:ln w="9525">
            <a:noFill/>
            <a:miter lim="800000"/>
            <a:headEnd/>
            <a:tailEnd/>
          </a:ln>
        </p:spPr>
      </p:pic>
      <p:sp>
        <p:nvSpPr>
          <p:cNvPr id="9219" name="Text Box 3"/>
          <p:cNvSpPr txBox="1">
            <a:spLocks noChangeArrowheads="1"/>
          </p:cNvSpPr>
          <p:nvPr/>
        </p:nvSpPr>
        <p:spPr bwMode="auto">
          <a:xfrm>
            <a:off x="685800" y="379413"/>
            <a:ext cx="4716463" cy="1066800"/>
          </a:xfrm>
          <a:prstGeom prst="rect">
            <a:avLst/>
          </a:prstGeom>
          <a:noFill/>
          <a:ln w="9525">
            <a:noFill/>
            <a:miter lim="800000"/>
            <a:headEnd/>
            <a:tailEnd/>
          </a:ln>
        </p:spPr>
        <p:txBody>
          <a:bodyPr wrap="none">
            <a:spAutoFit/>
          </a:bodyPr>
          <a:lstStyle/>
          <a:p>
            <a:pPr eaLnBrk="1" hangingPunct="1"/>
            <a:r>
              <a:rPr lang="en-US" sz="3200" b="1">
                <a:latin typeface="Verdana" pitchFamily="112" charset="0"/>
              </a:rPr>
              <a:t>Mean Circulation in </a:t>
            </a:r>
          </a:p>
          <a:p>
            <a:pPr eaLnBrk="1" hangingPunct="1"/>
            <a:r>
              <a:rPr lang="en-US" sz="3200" b="1">
                <a:latin typeface="Verdana" pitchFamily="112" charset="0"/>
              </a:rPr>
              <a:t>the Ocean</a:t>
            </a:r>
          </a:p>
        </p:txBody>
      </p:sp>
      <p:grpSp>
        <p:nvGrpSpPr>
          <p:cNvPr id="9220" name="Group 4"/>
          <p:cNvGrpSpPr>
            <a:grpSpLocks/>
          </p:cNvGrpSpPr>
          <p:nvPr/>
        </p:nvGrpSpPr>
        <p:grpSpPr bwMode="auto">
          <a:xfrm>
            <a:off x="1066800" y="2819400"/>
            <a:ext cx="5018088" cy="3533775"/>
            <a:chOff x="672" y="1776"/>
            <a:chExt cx="3161" cy="2226"/>
          </a:xfrm>
        </p:grpSpPr>
        <p:sp>
          <p:nvSpPr>
            <p:cNvPr id="9221" name="Text Box 5"/>
            <p:cNvSpPr txBox="1">
              <a:spLocks noChangeArrowheads="1"/>
            </p:cNvSpPr>
            <p:nvPr/>
          </p:nvSpPr>
          <p:spPr bwMode="auto">
            <a:xfrm>
              <a:off x="672" y="1776"/>
              <a:ext cx="1077" cy="173"/>
            </a:xfrm>
            <a:prstGeom prst="rect">
              <a:avLst/>
            </a:prstGeom>
            <a:noFill/>
            <a:ln w="9525">
              <a:noFill/>
              <a:miter lim="800000"/>
              <a:headEnd/>
              <a:tailEnd/>
            </a:ln>
          </p:spPr>
          <p:txBody>
            <a:bodyPr wrap="none">
              <a:spAutoFit/>
            </a:bodyPr>
            <a:lstStyle/>
            <a:p>
              <a:pPr eaLnBrk="1" hangingPunct="1"/>
              <a:r>
                <a:rPr lang="en-US" sz="1200" b="1">
                  <a:latin typeface="Verdana" pitchFamily="112" charset="0"/>
                </a:rPr>
                <a:t>California Current</a:t>
              </a:r>
            </a:p>
          </p:txBody>
        </p:sp>
        <p:pic>
          <p:nvPicPr>
            <p:cNvPr id="9222" name="Picture 6" descr="sb000308"/>
            <p:cNvPicPr>
              <a:picLocks noChangeAspect="1" noChangeArrowheads="1"/>
            </p:cNvPicPr>
            <p:nvPr/>
          </p:nvPicPr>
          <p:blipFill>
            <a:blip r:embed="rId4" cstate="print"/>
            <a:srcRect/>
            <a:stretch>
              <a:fillRect/>
            </a:stretch>
          </p:blipFill>
          <p:spPr bwMode="auto">
            <a:xfrm>
              <a:off x="1202" y="1797"/>
              <a:ext cx="1594" cy="2205"/>
            </a:xfrm>
            <a:prstGeom prst="rect">
              <a:avLst/>
            </a:prstGeom>
            <a:noFill/>
            <a:ln w="9525">
              <a:noFill/>
              <a:miter lim="800000"/>
              <a:headEnd/>
              <a:tailEnd/>
            </a:ln>
          </p:spPr>
        </p:pic>
        <p:sp>
          <p:nvSpPr>
            <p:cNvPr id="9223" name="Rectangle 7"/>
            <p:cNvSpPr>
              <a:spLocks noChangeArrowheads="1"/>
            </p:cNvSpPr>
            <p:nvPr/>
          </p:nvSpPr>
          <p:spPr bwMode="auto">
            <a:xfrm>
              <a:off x="3560" y="2614"/>
              <a:ext cx="273" cy="408"/>
            </a:xfrm>
            <a:prstGeom prst="rect">
              <a:avLst/>
            </a:prstGeom>
            <a:noFill/>
            <a:ln w="9525">
              <a:solidFill>
                <a:srgbClr val="FF0000"/>
              </a:solidFill>
              <a:miter lim="800000"/>
              <a:headEnd/>
              <a:tailEnd/>
            </a:ln>
          </p:spPr>
          <p:txBody>
            <a:bodyPr wrap="none" anchor="ctr"/>
            <a:lstStyle/>
            <a:p>
              <a:endParaRPr lang="en-US"/>
            </a:p>
          </p:txBody>
        </p:sp>
        <p:sp>
          <p:nvSpPr>
            <p:cNvPr id="9224" name="Line 8"/>
            <p:cNvSpPr>
              <a:spLocks noChangeShapeType="1"/>
            </p:cNvSpPr>
            <p:nvPr/>
          </p:nvSpPr>
          <p:spPr bwMode="auto">
            <a:xfrm flipV="1">
              <a:off x="2835" y="3022"/>
              <a:ext cx="725" cy="952"/>
            </a:xfrm>
            <a:prstGeom prst="line">
              <a:avLst/>
            </a:prstGeom>
            <a:noFill/>
            <a:ln w="9525">
              <a:solidFill>
                <a:srgbClr val="FF0000"/>
              </a:solidFill>
              <a:round/>
              <a:headEnd/>
              <a:tailEnd/>
            </a:ln>
          </p:spPr>
          <p:txBody>
            <a:bodyPr/>
            <a:lstStyle/>
            <a:p>
              <a:endParaRPr lang="en-US"/>
            </a:p>
          </p:txBody>
        </p:sp>
        <p:sp>
          <p:nvSpPr>
            <p:cNvPr id="9225" name="Line 9"/>
            <p:cNvSpPr>
              <a:spLocks noChangeShapeType="1"/>
            </p:cNvSpPr>
            <p:nvPr/>
          </p:nvSpPr>
          <p:spPr bwMode="auto">
            <a:xfrm>
              <a:off x="2744" y="1797"/>
              <a:ext cx="816" cy="817"/>
            </a:xfrm>
            <a:prstGeom prst="line">
              <a:avLst/>
            </a:prstGeom>
            <a:noFill/>
            <a:ln w="9525">
              <a:solidFill>
                <a:srgbClr val="FF0000"/>
              </a:solidFill>
              <a:round/>
              <a:headEnd/>
              <a:tailEnd/>
            </a:ln>
          </p:spPr>
          <p:txBody>
            <a:bodyPr/>
            <a:lstStyle/>
            <a:p>
              <a:endParaRPr lang="en-US"/>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228600" y="457200"/>
            <a:ext cx="8763000" cy="1143000"/>
          </a:xfrm>
        </p:spPr>
        <p:txBody>
          <a:bodyPr/>
          <a:lstStyle/>
          <a:p>
            <a:pPr>
              <a:defRPr/>
            </a:pPr>
            <a:r>
              <a:rPr lang="en-US" smtClean="0">
                <a:solidFill>
                  <a:schemeClr val="tx1"/>
                </a:solidFill>
                <a:latin typeface="Century Schoolbook" pitchFamily="18" charset="0"/>
              </a:rPr>
              <a:t>Two types of Ocean Circulation: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hirlpool">
  <a:themeElements>
    <a:clrScheme name="Whirlpool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fontScheme name="Whirlpoo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Whirlpool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Whirlpool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Whirlpool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98:Templates:Presentation Designs:Whirlpool</Template>
  <TotalTime>1231</TotalTime>
  <Words>1173</Words>
  <Application>Microsoft Office PowerPoint</Application>
  <PresentationFormat>On-screen Show (4:3)</PresentationFormat>
  <Paragraphs>229</Paragraphs>
  <Slides>55</Slides>
  <Notes>17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57" baseType="lpstr">
      <vt:lpstr>Whirlpool</vt:lpstr>
      <vt:lpstr>Image</vt:lpstr>
      <vt:lpstr>Slide 1</vt:lpstr>
      <vt:lpstr>Slide 2</vt:lpstr>
      <vt:lpstr>Slide 3</vt:lpstr>
      <vt:lpstr>Slide 4</vt:lpstr>
      <vt:lpstr>Slide 5</vt:lpstr>
      <vt:lpstr>Slide 6</vt:lpstr>
      <vt:lpstr>Slide 7</vt:lpstr>
      <vt:lpstr>Slide 8</vt:lpstr>
      <vt:lpstr>Two types of Ocean Circulation:</vt:lpstr>
      <vt:lpstr>Slide 10</vt:lpstr>
      <vt:lpstr>Slide 11</vt:lpstr>
      <vt:lpstr>Slide 12</vt:lpstr>
      <vt:lpstr>Slide 13</vt:lpstr>
      <vt:lpstr>Slide 14</vt:lpstr>
      <vt:lpstr>Slide 15</vt:lpstr>
      <vt:lpstr>Slide 16</vt:lpstr>
      <vt:lpstr>Slide 17</vt:lpstr>
      <vt:lpstr>v</vt:lpstr>
      <vt:lpstr>Slide 19</vt:lpstr>
      <vt:lpstr>Slide 20</vt:lpstr>
      <vt:lpstr>Slide 21</vt:lpstr>
      <vt:lpstr>Slide 22</vt:lpstr>
      <vt:lpstr>Slide 23</vt:lpstr>
      <vt:lpstr>Slide 24</vt:lpstr>
      <vt:lpstr>Slide 25</vt:lpstr>
      <vt:lpstr>Ekman spiral</vt:lpstr>
      <vt:lpstr>Slide 27</vt:lpstr>
      <vt:lpstr>Tracking Currents: The Story of the Lost Nikes</vt:lpstr>
      <vt:lpstr>Wind-driven currents are produced by the interaction between the wind and the water.</vt:lpstr>
      <vt:lpstr>So, do the gyres just follow the winds?</vt:lpstr>
      <vt:lpstr>Observed asymmetry of wind-driven gyres</vt:lpstr>
      <vt:lpstr>Slide 32</vt:lpstr>
      <vt:lpstr>Slide 33</vt:lpstr>
      <vt:lpstr>Explanation for gyres  </vt:lpstr>
      <vt:lpstr>Slide 35</vt:lpstr>
      <vt:lpstr>Slide 36</vt:lpstr>
      <vt:lpstr>Slide 37</vt:lpstr>
      <vt:lpstr>Slide 38</vt:lpstr>
      <vt:lpstr>Slide 39</vt:lpstr>
      <vt:lpstr>Slide 40</vt:lpstr>
      <vt:lpstr>Slide 41</vt:lpstr>
      <vt:lpstr>Slide 42</vt:lpstr>
      <vt:lpstr>Consequences of Ekman transport</vt:lpstr>
      <vt:lpstr>Consequences of Ekman transport, Coriolis, and gravity</vt:lpstr>
      <vt:lpstr>Slide 45</vt:lpstr>
      <vt:lpstr>Slide 46</vt:lpstr>
      <vt:lpstr>Slide 47</vt:lpstr>
      <vt:lpstr>Slide 48</vt:lpstr>
      <vt:lpstr>Slide 49</vt:lpstr>
      <vt:lpstr>Slide 50</vt:lpstr>
      <vt:lpstr>Slide 51</vt:lpstr>
      <vt:lpstr>Slide 52</vt:lpstr>
      <vt:lpstr>i.e. if a cannon was fired northwards from the Equator, the projectile would land to the east of its due north path because the cannon is moving eastward faster at the Equator than was its target farther north.         Similarly, if the weapon were fired from the equator southwards to the South Pole, the projectile would again land to the right of its true path. In this case, the target area would have moved eastward before the shell reached it because of its greater eastward velocity.  </vt:lpstr>
      <vt:lpstr>Slide 54</vt:lpstr>
      <vt:lpstr>Slide 55</vt:lpstr>
    </vt:vector>
  </TitlesOfParts>
  <Company>osu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dc:title>
  <dc:creator>coas</dc:creator>
  <cp:lastModifiedBy>isabelle</cp:lastModifiedBy>
  <cp:revision>284</cp:revision>
  <dcterms:created xsi:type="dcterms:W3CDTF">2000-03-09T15:19:01Z</dcterms:created>
  <dcterms:modified xsi:type="dcterms:W3CDTF">2014-03-21T08:02:42Z</dcterms:modified>
</cp:coreProperties>
</file>